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7" r:id="rId2"/>
    <p:sldId id="395" r:id="rId3"/>
    <p:sldId id="352" r:id="rId4"/>
    <p:sldId id="364" r:id="rId5"/>
    <p:sldId id="350" r:id="rId6"/>
    <p:sldId id="351" r:id="rId7"/>
    <p:sldId id="360" r:id="rId8"/>
    <p:sldId id="353" r:id="rId9"/>
    <p:sldId id="354" r:id="rId10"/>
    <p:sldId id="302" r:id="rId11"/>
    <p:sldId id="301" r:id="rId12"/>
    <p:sldId id="303" r:id="rId13"/>
    <p:sldId id="355" r:id="rId14"/>
    <p:sldId id="312" r:id="rId15"/>
    <p:sldId id="313" r:id="rId16"/>
    <p:sldId id="314" r:id="rId17"/>
    <p:sldId id="315" r:id="rId18"/>
    <p:sldId id="316" r:id="rId19"/>
    <p:sldId id="358" r:id="rId20"/>
    <p:sldId id="359" r:id="rId21"/>
    <p:sldId id="356" r:id="rId22"/>
    <p:sldId id="320" r:id="rId23"/>
    <p:sldId id="321" r:id="rId24"/>
    <p:sldId id="322" r:id="rId25"/>
    <p:sldId id="323" r:id="rId26"/>
    <p:sldId id="357" r:id="rId27"/>
    <p:sldId id="325" r:id="rId28"/>
    <p:sldId id="365" r:id="rId29"/>
    <p:sldId id="326" r:id="rId30"/>
    <p:sldId id="329" r:id="rId31"/>
    <p:sldId id="328" r:id="rId32"/>
    <p:sldId id="327" r:id="rId33"/>
    <p:sldId id="330" r:id="rId34"/>
    <p:sldId id="366" r:id="rId35"/>
    <p:sldId id="332" r:id="rId36"/>
    <p:sldId id="333" r:id="rId37"/>
    <p:sldId id="334" r:id="rId38"/>
    <p:sldId id="335" r:id="rId39"/>
    <p:sldId id="345" r:id="rId40"/>
    <p:sldId id="362" r:id="rId41"/>
    <p:sldId id="363" r:id="rId42"/>
    <p:sldId id="391" r:id="rId43"/>
    <p:sldId id="392" r:id="rId44"/>
    <p:sldId id="393" r:id="rId45"/>
    <p:sldId id="361" r:id="rId46"/>
    <p:sldId id="367" r:id="rId47"/>
    <p:sldId id="368" r:id="rId48"/>
    <p:sldId id="369" r:id="rId49"/>
    <p:sldId id="370" r:id="rId50"/>
    <p:sldId id="371" r:id="rId51"/>
    <p:sldId id="372" r:id="rId52"/>
    <p:sldId id="373" r:id="rId53"/>
    <p:sldId id="374" r:id="rId54"/>
    <p:sldId id="375" r:id="rId55"/>
    <p:sldId id="376" r:id="rId56"/>
    <p:sldId id="377" r:id="rId57"/>
    <p:sldId id="378" r:id="rId58"/>
    <p:sldId id="379" r:id="rId59"/>
    <p:sldId id="380" r:id="rId60"/>
    <p:sldId id="381" r:id="rId61"/>
    <p:sldId id="382" r:id="rId62"/>
    <p:sldId id="383" r:id="rId63"/>
    <p:sldId id="384" r:id="rId64"/>
    <p:sldId id="385" r:id="rId65"/>
    <p:sldId id="386" r:id="rId66"/>
    <p:sldId id="387" r:id="rId67"/>
    <p:sldId id="388" r:id="rId68"/>
    <p:sldId id="389" r:id="rId69"/>
    <p:sldId id="390" r:id="rId70"/>
  </p:sldIdLst>
  <p:sldSz cx="9144000" cy="6858000" type="screen4x3"/>
  <p:notesSz cx="6858000" cy="9144000"/>
  <p:custDataLst>
    <p:tags r:id="rId7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20"/>
    <p:restoredTop sz="94665"/>
  </p:normalViewPr>
  <p:slideViewPr>
    <p:cSldViewPr>
      <p:cViewPr varScale="1">
        <p:scale>
          <a:sx n="109" d="100"/>
          <a:sy n="109" d="100"/>
        </p:scale>
        <p:origin x="1824" y="10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0CF3-A94D-AFCF-0D1C577584F6}"/>
              </c:ext>
            </c:extLst>
          </c:dPt>
          <c:dPt>
            <c:idx val="1"/>
            <c:invertIfNegative val="1"/>
            <c:bubble3D val="0"/>
            <c:spPr>
              <a:solidFill>
                <a:srgbClr val="C6514E"/>
              </a:solidFill>
            </c:spPr>
            <c:extLst>
              <c:ext xmlns:c16="http://schemas.microsoft.com/office/drawing/2014/chart" uri="{C3380CC4-5D6E-409C-BE32-E72D297353CC}">
                <c16:uniqueId val="{00000003-0CF3-A94D-AFCF-0D1C577584F6}"/>
              </c:ext>
            </c:extLst>
          </c:dPt>
          <c:dPt>
            <c:idx val="2"/>
            <c:invertIfNegative val="1"/>
            <c:bubble3D val="0"/>
            <c:spPr>
              <a:solidFill>
                <a:srgbClr val="96B95D"/>
              </a:solidFill>
            </c:spPr>
            <c:extLst>
              <c:ext xmlns:c16="http://schemas.microsoft.com/office/drawing/2014/chart" uri="{C3380CC4-5D6E-409C-BE32-E72D297353CC}">
                <c16:uniqueId val="{00000005-0CF3-A94D-AFCF-0D1C577584F6}"/>
              </c:ext>
            </c:extLst>
          </c:dPt>
          <c:dPt>
            <c:idx val="3"/>
            <c:invertIfNegative val="1"/>
            <c:bubble3D val="0"/>
            <c:spPr>
              <a:solidFill>
                <a:srgbClr val="81649F"/>
              </a:solidFill>
            </c:spPr>
            <c:extLst>
              <c:ext xmlns:c16="http://schemas.microsoft.com/office/drawing/2014/chart" uri="{C3380CC4-5D6E-409C-BE32-E72D297353CC}">
                <c16:uniqueId val="{00000007-0CF3-A94D-AFCF-0D1C577584F6}"/>
              </c:ext>
            </c:extLst>
          </c:dPt>
          <c:dPt>
            <c:idx val="4"/>
            <c:invertIfNegative val="1"/>
            <c:bubble3D val="0"/>
            <c:spPr>
              <a:solidFill>
                <a:srgbClr val="38ABC4"/>
              </a:solidFill>
            </c:spPr>
            <c:extLst>
              <c:ext xmlns:c16="http://schemas.microsoft.com/office/drawing/2014/chart" uri="{C3380CC4-5D6E-409C-BE32-E72D297353CC}">
                <c16:uniqueId val="{00000009-0CF3-A94D-AFCF-0D1C577584F6}"/>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0</c:v>
                </c:pt>
                <c:pt idx="2">
                  <c:v>3.1199999999999999E-2</c:v>
                </c:pt>
                <c:pt idx="3">
                  <c:v>0.3125</c:v>
                </c:pt>
                <c:pt idx="4">
                  <c:v>0.65620000000000001</c:v>
                </c:pt>
              </c:numCache>
            </c:numRef>
          </c:val>
          <c:extLst>
            <c:ext xmlns:c16="http://schemas.microsoft.com/office/drawing/2014/chart" uri="{C3380CC4-5D6E-409C-BE32-E72D297353CC}">
              <c16:uniqueId val="{0000000A-0CF3-A94D-AFCF-0D1C577584F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83C7-A741-BB99-46BE4B5A1496}"/>
              </c:ext>
            </c:extLst>
          </c:dPt>
          <c:dPt>
            <c:idx val="1"/>
            <c:invertIfNegative val="1"/>
            <c:bubble3D val="0"/>
            <c:spPr>
              <a:solidFill>
                <a:srgbClr val="C6514E"/>
              </a:solidFill>
            </c:spPr>
            <c:extLst>
              <c:ext xmlns:c16="http://schemas.microsoft.com/office/drawing/2014/chart" uri="{C3380CC4-5D6E-409C-BE32-E72D297353CC}">
                <c16:uniqueId val="{00000003-83C7-A741-BB99-46BE4B5A1496}"/>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General</c:formatCode>
                <c:ptCount val="2"/>
                <c:pt idx="0">
                  <c:v>0.26669999999999999</c:v>
                </c:pt>
                <c:pt idx="1">
                  <c:v>0.73329999999999995</c:v>
                </c:pt>
              </c:numCache>
            </c:numRef>
          </c:val>
          <c:extLst>
            <c:ext xmlns:c16="http://schemas.microsoft.com/office/drawing/2014/chart" uri="{C3380CC4-5D6E-409C-BE32-E72D297353CC}">
              <c16:uniqueId val="{00000004-83C7-A741-BB99-46BE4B5A149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3D55-C747-8726-3254E44D2894}"/>
              </c:ext>
            </c:extLst>
          </c:dPt>
          <c:dPt>
            <c:idx val="1"/>
            <c:invertIfNegative val="1"/>
            <c:bubble3D val="0"/>
            <c:spPr>
              <a:solidFill>
                <a:srgbClr val="C6514E"/>
              </a:solidFill>
            </c:spPr>
            <c:extLst>
              <c:ext xmlns:c16="http://schemas.microsoft.com/office/drawing/2014/chart" uri="{C3380CC4-5D6E-409C-BE32-E72D297353CC}">
                <c16:uniqueId val="{00000003-3D55-C747-8726-3254E44D2894}"/>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General</c:formatCode>
                <c:ptCount val="2"/>
                <c:pt idx="0">
                  <c:v>0.36670000000000003</c:v>
                </c:pt>
                <c:pt idx="1">
                  <c:v>0.63329999999999997</c:v>
                </c:pt>
              </c:numCache>
            </c:numRef>
          </c:val>
          <c:extLst>
            <c:ext xmlns:c16="http://schemas.microsoft.com/office/drawing/2014/chart" uri="{C3380CC4-5D6E-409C-BE32-E72D297353CC}">
              <c16:uniqueId val="{00000004-3D55-C747-8726-3254E44D289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281A-344B-9D4E-6D2B22DBBCFA}"/>
              </c:ext>
            </c:extLst>
          </c:dPt>
          <c:dPt>
            <c:idx val="1"/>
            <c:invertIfNegative val="1"/>
            <c:bubble3D val="0"/>
            <c:spPr>
              <a:solidFill>
                <a:srgbClr val="C6514E"/>
              </a:solidFill>
            </c:spPr>
            <c:extLst>
              <c:ext xmlns:c16="http://schemas.microsoft.com/office/drawing/2014/chart" uri="{C3380CC4-5D6E-409C-BE32-E72D297353CC}">
                <c16:uniqueId val="{00000003-281A-344B-9D4E-6D2B22DBBCFA}"/>
              </c:ext>
            </c:extLst>
          </c:dPt>
          <c:dPt>
            <c:idx val="2"/>
            <c:invertIfNegative val="1"/>
            <c:bubble3D val="0"/>
            <c:spPr>
              <a:solidFill>
                <a:srgbClr val="96B95D"/>
              </a:solidFill>
            </c:spPr>
            <c:extLst>
              <c:ext xmlns:c16="http://schemas.microsoft.com/office/drawing/2014/chart" uri="{C3380CC4-5D6E-409C-BE32-E72D297353CC}">
                <c16:uniqueId val="{00000005-281A-344B-9D4E-6D2B22DBBCFA}"/>
              </c:ext>
            </c:extLst>
          </c:dPt>
          <c:dPt>
            <c:idx val="3"/>
            <c:invertIfNegative val="1"/>
            <c:bubble3D val="0"/>
            <c:spPr>
              <a:solidFill>
                <a:srgbClr val="81649F"/>
              </a:solidFill>
            </c:spPr>
            <c:extLst>
              <c:ext xmlns:c16="http://schemas.microsoft.com/office/drawing/2014/chart" uri="{C3380CC4-5D6E-409C-BE32-E72D297353CC}">
                <c16:uniqueId val="{00000007-281A-344B-9D4E-6D2B22DBBCFA}"/>
              </c:ext>
            </c:extLst>
          </c:dPt>
          <c:dPt>
            <c:idx val="4"/>
            <c:invertIfNegative val="1"/>
            <c:bubble3D val="0"/>
            <c:spPr>
              <a:solidFill>
                <a:srgbClr val="38ABC4"/>
              </a:solidFill>
            </c:spPr>
            <c:extLst>
              <c:ext xmlns:c16="http://schemas.microsoft.com/office/drawing/2014/chart" uri="{C3380CC4-5D6E-409C-BE32-E72D297353CC}">
                <c16:uniqueId val="{00000009-281A-344B-9D4E-6D2B22DBBCFA}"/>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6.25E-2</c:v>
                </c:pt>
                <c:pt idx="2">
                  <c:v>0.15620000000000001</c:v>
                </c:pt>
                <c:pt idx="3">
                  <c:v>0.375</c:v>
                </c:pt>
                <c:pt idx="4">
                  <c:v>0.40620000000000001</c:v>
                </c:pt>
              </c:numCache>
            </c:numRef>
          </c:val>
          <c:extLst>
            <c:ext xmlns:c16="http://schemas.microsoft.com/office/drawing/2014/chart" uri="{C3380CC4-5D6E-409C-BE32-E72D297353CC}">
              <c16:uniqueId val="{0000000A-281A-344B-9D4E-6D2B22DBBCF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2DFC-D44D-B936-B5C9C7A2FE9B}"/>
              </c:ext>
            </c:extLst>
          </c:dPt>
          <c:dPt>
            <c:idx val="1"/>
            <c:invertIfNegative val="1"/>
            <c:bubble3D val="0"/>
            <c:spPr>
              <a:solidFill>
                <a:srgbClr val="C6514E"/>
              </a:solidFill>
            </c:spPr>
            <c:extLst>
              <c:ext xmlns:c16="http://schemas.microsoft.com/office/drawing/2014/chart" uri="{C3380CC4-5D6E-409C-BE32-E72D297353CC}">
                <c16:uniqueId val="{00000003-2DFC-D44D-B936-B5C9C7A2FE9B}"/>
              </c:ext>
            </c:extLst>
          </c:dPt>
          <c:dPt>
            <c:idx val="2"/>
            <c:invertIfNegative val="1"/>
            <c:bubble3D val="0"/>
            <c:spPr>
              <a:solidFill>
                <a:srgbClr val="96B95D"/>
              </a:solidFill>
            </c:spPr>
            <c:extLst>
              <c:ext xmlns:c16="http://schemas.microsoft.com/office/drawing/2014/chart" uri="{C3380CC4-5D6E-409C-BE32-E72D297353CC}">
                <c16:uniqueId val="{00000005-2DFC-D44D-B936-B5C9C7A2FE9B}"/>
              </c:ext>
            </c:extLst>
          </c:dPt>
          <c:dPt>
            <c:idx val="3"/>
            <c:invertIfNegative val="1"/>
            <c:bubble3D val="0"/>
            <c:spPr>
              <a:solidFill>
                <a:srgbClr val="81649F"/>
              </a:solidFill>
            </c:spPr>
            <c:extLst>
              <c:ext xmlns:c16="http://schemas.microsoft.com/office/drawing/2014/chart" uri="{C3380CC4-5D6E-409C-BE32-E72D297353CC}">
                <c16:uniqueId val="{00000007-2DFC-D44D-B936-B5C9C7A2FE9B}"/>
              </c:ext>
            </c:extLst>
          </c:dPt>
          <c:dPt>
            <c:idx val="4"/>
            <c:invertIfNegative val="1"/>
            <c:bubble3D val="0"/>
            <c:spPr>
              <a:solidFill>
                <a:srgbClr val="38ABC4"/>
              </a:solidFill>
            </c:spPr>
            <c:extLst>
              <c:ext xmlns:c16="http://schemas.microsoft.com/office/drawing/2014/chart" uri="{C3380CC4-5D6E-409C-BE32-E72D297353CC}">
                <c16:uniqueId val="{00000009-2DFC-D44D-B936-B5C9C7A2FE9B}"/>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3.1199999999999999E-2</c:v>
                </c:pt>
                <c:pt idx="1">
                  <c:v>6.25E-2</c:v>
                </c:pt>
                <c:pt idx="2">
                  <c:v>0.1875</c:v>
                </c:pt>
                <c:pt idx="3">
                  <c:v>0.3125</c:v>
                </c:pt>
                <c:pt idx="4">
                  <c:v>0.40620000000000001</c:v>
                </c:pt>
              </c:numCache>
            </c:numRef>
          </c:val>
          <c:extLst>
            <c:ext xmlns:c16="http://schemas.microsoft.com/office/drawing/2014/chart" uri="{C3380CC4-5D6E-409C-BE32-E72D297353CC}">
              <c16:uniqueId val="{0000000A-2DFC-D44D-B936-B5C9C7A2FE9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B887-4642-A113-35D52DD18A3B}"/>
              </c:ext>
            </c:extLst>
          </c:dPt>
          <c:dPt>
            <c:idx val="1"/>
            <c:invertIfNegative val="1"/>
            <c:bubble3D val="0"/>
            <c:spPr>
              <a:solidFill>
                <a:srgbClr val="C6514E"/>
              </a:solidFill>
            </c:spPr>
            <c:extLst>
              <c:ext xmlns:c16="http://schemas.microsoft.com/office/drawing/2014/chart" uri="{C3380CC4-5D6E-409C-BE32-E72D297353CC}">
                <c16:uniqueId val="{00000003-B887-4642-A113-35D52DD18A3B}"/>
              </c:ext>
            </c:extLst>
          </c:dPt>
          <c:dPt>
            <c:idx val="2"/>
            <c:invertIfNegative val="1"/>
            <c:bubble3D val="0"/>
            <c:spPr>
              <a:solidFill>
                <a:srgbClr val="96B95D"/>
              </a:solidFill>
            </c:spPr>
            <c:extLst>
              <c:ext xmlns:c16="http://schemas.microsoft.com/office/drawing/2014/chart" uri="{C3380CC4-5D6E-409C-BE32-E72D297353CC}">
                <c16:uniqueId val="{00000005-B887-4642-A113-35D52DD18A3B}"/>
              </c:ext>
            </c:extLst>
          </c:dPt>
          <c:dPt>
            <c:idx val="3"/>
            <c:invertIfNegative val="1"/>
            <c:bubble3D val="0"/>
            <c:spPr>
              <a:solidFill>
                <a:srgbClr val="81649F"/>
              </a:solidFill>
            </c:spPr>
            <c:extLst>
              <c:ext xmlns:c16="http://schemas.microsoft.com/office/drawing/2014/chart" uri="{C3380CC4-5D6E-409C-BE32-E72D297353CC}">
                <c16:uniqueId val="{00000007-B887-4642-A113-35D52DD18A3B}"/>
              </c:ext>
            </c:extLst>
          </c:dPt>
          <c:dPt>
            <c:idx val="4"/>
            <c:invertIfNegative val="1"/>
            <c:bubble3D val="0"/>
            <c:spPr>
              <a:solidFill>
                <a:srgbClr val="38ABC4"/>
              </a:solidFill>
            </c:spPr>
            <c:extLst>
              <c:ext xmlns:c16="http://schemas.microsoft.com/office/drawing/2014/chart" uri="{C3380CC4-5D6E-409C-BE32-E72D297353CC}">
                <c16:uniqueId val="{00000009-B887-4642-A113-35D52DD18A3B}"/>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3.1199999999999999E-2</c:v>
                </c:pt>
                <c:pt idx="1">
                  <c:v>6.25E-2</c:v>
                </c:pt>
                <c:pt idx="2">
                  <c:v>0.28120000000000001</c:v>
                </c:pt>
                <c:pt idx="3">
                  <c:v>0.21879999999999999</c:v>
                </c:pt>
                <c:pt idx="4">
                  <c:v>0.40620000000000001</c:v>
                </c:pt>
              </c:numCache>
            </c:numRef>
          </c:val>
          <c:extLst>
            <c:ext xmlns:c16="http://schemas.microsoft.com/office/drawing/2014/chart" uri="{C3380CC4-5D6E-409C-BE32-E72D297353CC}">
              <c16:uniqueId val="{0000000A-B887-4642-A113-35D52DD18A3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60DB-4B4D-82C7-D50D3127BB42}"/>
              </c:ext>
            </c:extLst>
          </c:dPt>
          <c:dPt>
            <c:idx val="1"/>
            <c:invertIfNegative val="1"/>
            <c:bubble3D val="0"/>
            <c:spPr>
              <a:solidFill>
                <a:srgbClr val="C6514E"/>
              </a:solidFill>
            </c:spPr>
            <c:extLst>
              <c:ext xmlns:c16="http://schemas.microsoft.com/office/drawing/2014/chart" uri="{C3380CC4-5D6E-409C-BE32-E72D297353CC}">
                <c16:uniqueId val="{00000003-60DB-4B4D-82C7-D50D3127BB42}"/>
              </c:ext>
            </c:extLst>
          </c:dPt>
          <c:dPt>
            <c:idx val="2"/>
            <c:invertIfNegative val="1"/>
            <c:bubble3D val="0"/>
            <c:spPr>
              <a:solidFill>
                <a:srgbClr val="96B95D"/>
              </a:solidFill>
            </c:spPr>
            <c:extLst>
              <c:ext xmlns:c16="http://schemas.microsoft.com/office/drawing/2014/chart" uri="{C3380CC4-5D6E-409C-BE32-E72D297353CC}">
                <c16:uniqueId val="{00000005-60DB-4B4D-82C7-D50D3127BB42}"/>
              </c:ext>
            </c:extLst>
          </c:dPt>
          <c:dPt>
            <c:idx val="3"/>
            <c:invertIfNegative val="1"/>
            <c:bubble3D val="0"/>
            <c:spPr>
              <a:solidFill>
                <a:srgbClr val="81649F"/>
              </a:solidFill>
            </c:spPr>
            <c:extLst>
              <c:ext xmlns:c16="http://schemas.microsoft.com/office/drawing/2014/chart" uri="{C3380CC4-5D6E-409C-BE32-E72D297353CC}">
                <c16:uniqueId val="{00000007-60DB-4B4D-82C7-D50D3127BB42}"/>
              </c:ext>
            </c:extLst>
          </c:dPt>
          <c:dPt>
            <c:idx val="4"/>
            <c:invertIfNegative val="1"/>
            <c:bubble3D val="0"/>
            <c:spPr>
              <a:solidFill>
                <a:srgbClr val="38ABC4"/>
              </a:solidFill>
            </c:spPr>
            <c:extLst>
              <c:ext xmlns:c16="http://schemas.microsoft.com/office/drawing/2014/chart" uri="{C3380CC4-5D6E-409C-BE32-E72D297353CC}">
                <c16:uniqueId val="{00000009-60DB-4B4D-82C7-D50D3127BB42}"/>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0.34379999999999999</c:v>
                </c:pt>
                <c:pt idx="1">
                  <c:v>0.21879999999999999</c:v>
                </c:pt>
                <c:pt idx="2">
                  <c:v>0.125</c:v>
                </c:pt>
                <c:pt idx="3">
                  <c:v>0.15620000000000001</c:v>
                </c:pt>
                <c:pt idx="4">
                  <c:v>0.15620000000000001</c:v>
                </c:pt>
              </c:numCache>
            </c:numRef>
          </c:val>
          <c:extLst>
            <c:ext xmlns:c16="http://schemas.microsoft.com/office/drawing/2014/chart" uri="{C3380CC4-5D6E-409C-BE32-E72D297353CC}">
              <c16:uniqueId val="{0000000A-60DB-4B4D-82C7-D50D3127BB42}"/>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C371-3D43-8ECF-B65431D1C03A}"/>
              </c:ext>
            </c:extLst>
          </c:dPt>
          <c:dPt>
            <c:idx val="1"/>
            <c:invertIfNegative val="1"/>
            <c:bubble3D val="0"/>
            <c:spPr>
              <a:solidFill>
                <a:srgbClr val="C6514E"/>
              </a:solidFill>
            </c:spPr>
            <c:extLst>
              <c:ext xmlns:c16="http://schemas.microsoft.com/office/drawing/2014/chart" uri="{C3380CC4-5D6E-409C-BE32-E72D297353CC}">
                <c16:uniqueId val="{00000003-C371-3D43-8ECF-B65431D1C03A}"/>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General</c:formatCode>
                <c:ptCount val="2"/>
                <c:pt idx="0">
                  <c:v>0.96879999999999999</c:v>
                </c:pt>
                <c:pt idx="1">
                  <c:v>3.1199999999999999E-2</c:v>
                </c:pt>
              </c:numCache>
            </c:numRef>
          </c:val>
          <c:extLst>
            <c:ext xmlns:c16="http://schemas.microsoft.com/office/drawing/2014/chart" uri="{C3380CC4-5D6E-409C-BE32-E72D297353CC}">
              <c16:uniqueId val="{00000004-C371-3D43-8ECF-B65431D1C03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D478-B045-BC77-0F1D38E88AB0}"/>
              </c:ext>
            </c:extLst>
          </c:dPt>
          <c:dPt>
            <c:idx val="1"/>
            <c:invertIfNegative val="1"/>
            <c:bubble3D val="0"/>
            <c:spPr>
              <a:solidFill>
                <a:srgbClr val="C6514E"/>
              </a:solidFill>
            </c:spPr>
            <c:extLst>
              <c:ext xmlns:c16="http://schemas.microsoft.com/office/drawing/2014/chart" uri="{C3380CC4-5D6E-409C-BE32-E72D297353CC}">
                <c16:uniqueId val="{00000003-D478-B045-BC77-0F1D38E88AB0}"/>
              </c:ext>
            </c:extLst>
          </c:dPt>
          <c:dPt>
            <c:idx val="2"/>
            <c:invertIfNegative val="1"/>
            <c:bubble3D val="0"/>
            <c:spPr>
              <a:solidFill>
                <a:srgbClr val="96B95D"/>
              </a:solidFill>
            </c:spPr>
            <c:extLst>
              <c:ext xmlns:c16="http://schemas.microsoft.com/office/drawing/2014/chart" uri="{C3380CC4-5D6E-409C-BE32-E72D297353CC}">
                <c16:uniqueId val="{00000005-D478-B045-BC77-0F1D38E88AB0}"/>
              </c:ext>
            </c:extLst>
          </c:dPt>
          <c:dPt>
            <c:idx val="3"/>
            <c:invertIfNegative val="1"/>
            <c:bubble3D val="0"/>
            <c:spPr>
              <a:solidFill>
                <a:srgbClr val="81649F"/>
              </a:solidFill>
            </c:spPr>
            <c:extLst>
              <c:ext xmlns:c16="http://schemas.microsoft.com/office/drawing/2014/chart" uri="{C3380CC4-5D6E-409C-BE32-E72D297353CC}">
                <c16:uniqueId val="{00000007-D478-B045-BC77-0F1D38E88AB0}"/>
              </c:ext>
            </c:extLst>
          </c:dPt>
          <c:dPt>
            <c:idx val="4"/>
            <c:invertIfNegative val="1"/>
            <c:bubble3D val="0"/>
            <c:spPr>
              <a:solidFill>
                <a:srgbClr val="38ABC4"/>
              </a:solidFill>
            </c:spPr>
            <c:extLst>
              <c:ext xmlns:c16="http://schemas.microsoft.com/office/drawing/2014/chart" uri="{C3380CC4-5D6E-409C-BE32-E72D297353CC}">
                <c16:uniqueId val="{00000009-D478-B045-BC77-0F1D38E88AB0}"/>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6.25E-2</c:v>
                </c:pt>
                <c:pt idx="2">
                  <c:v>0</c:v>
                </c:pt>
                <c:pt idx="3">
                  <c:v>0.375</c:v>
                </c:pt>
                <c:pt idx="4">
                  <c:v>0.5625</c:v>
                </c:pt>
              </c:numCache>
            </c:numRef>
          </c:val>
          <c:extLst>
            <c:ext xmlns:c16="http://schemas.microsoft.com/office/drawing/2014/chart" uri="{C3380CC4-5D6E-409C-BE32-E72D297353CC}">
              <c16:uniqueId val="{0000000A-D478-B045-BC77-0F1D38E88AB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DDD2-654B-BD43-BED592DAF68F}"/>
              </c:ext>
            </c:extLst>
          </c:dPt>
          <c:dPt>
            <c:idx val="1"/>
            <c:invertIfNegative val="1"/>
            <c:bubble3D val="0"/>
            <c:spPr>
              <a:solidFill>
                <a:srgbClr val="C6514E"/>
              </a:solidFill>
            </c:spPr>
            <c:extLst>
              <c:ext xmlns:c16="http://schemas.microsoft.com/office/drawing/2014/chart" uri="{C3380CC4-5D6E-409C-BE32-E72D297353CC}">
                <c16:uniqueId val="{00000003-DDD2-654B-BD43-BED592DAF68F}"/>
              </c:ext>
            </c:extLst>
          </c:dPt>
          <c:dPt>
            <c:idx val="2"/>
            <c:invertIfNegative val="1"/>
            <c:bubble3D val="0"/>
            <c:spPr>
              <a:solidFill>
                <a:srgbClr val="96B95D"/>
              </a:solidFill>
            </c:spPr>
            <c:extLst>
              <c:ext xmlns:c16="http://schemas.microsoft.com/office/drawing/2014/chart" uri="{C3380CC4-5D6E-409C-BE32-E72D297353CC}">
                <c16:uniqueId val="{00000005-DDD2-654B-BD43-BED592DAF68F}"/>
              </c:ext>
            </c:extLst>
          </c:dPt>
          <c:dPt>
            <c:idx val="3"/>
            <c:invertIfNegative val="1"/>
            <c:bubble3D val="0"/>
            <c:spPr>
              <a:solidFill>
                <a:srgbClr val="81649F"/>
              </a:solidFill>
            </c:spPr>
            <c:extLst>
              <c:ext xmlns:c16="http://schemas.microsoft.com/office/drawing/2014/chart" uri="{C3380CC4-5D6E-409C-BE32-E72D297353CC}">
                <c16:uniqueId val="{00000007-DDD2-654B-BD43-BED592DAF68F}"/>
              </c:ext>
            </c:extLst>
          </c:dPt>
          <c:dPt>
            <c:idx val="4"/>
            <c:invertIfNegative val="1"/>
            <c:bubble3D val="0"/>
            <c:spPr>
              <a:solidFill>
                <a:srgbClr val="38ABC4"/>
              </a:solidFill>
            </c:spPr>
            <c:extLst>
              <c:ext xmlns:c16="http://schemas.microsoft.com/office/drawing/2014/chart" uri="{C3380CC4-5D6E-409C-BE32-E72D297353CC}">
                <c16:uniqueId val="{00000009-DDD2-654B-BD43-BED592DAF68F}"/>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0</c:v>
                </c:pt>
                <c:pt idx="2">
                  <c:v>6.25E-2</c:v>
                </c:pt>
                <c:pt idx="3">
                  <c:v>0.40620000000000001</c:v>
                </c:pt>
                <c:pt idx="4">
                  <c:v>0.53120000000000001</c:v>
                </c:pt>
              </c:numCache>
            </c:numRef>
          </c:val>
          <c:extLst>
            <c:ext xmlns:c16="http://schemas.microsoft.com/office/drawing/2014/chart" uri="{C3380CC4-5D6E-409C-BE32-E72D297353CC}">
              <c16:uniqueId val="{0000000A-DDD2-654B-BD43-BED592DAF68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68F0-AF47-9C13-807A69B46DD1}"/>
              </c:ext>
            </c:extLst>
          </c:dPt>
          <c:dPt>
            <c:idx val="1"/>
            <c:invertIfNegative val="1"/>
            <c:bubble3D val="0"/>
            <c:spPr>
              <a:solidFill>
                <a:srgbClr val="C6514E"/>
              </a:solidFill>
            </c:spPr>
            <c:extLst>
              <c:ext xmlns:c16="http://schemas.microsoft.com/office/drawing/2014/chart" uri="{C3380CC4-5D6E-409C-BE32-E72D297353CC}">
                <c16:uniqueId val="{00000003-68F0-AF47-9C13-807A69B46DD1}"/>
              </c:ext>
            </c:extLst>
          </c:dPt>
          <c:dPt>
            <c:idx val="2"/>
            <c:invertIfNegative val="1"/>
            <c:bubble3D val="0"/>
            <c:spPr>
              <a:solidFill>
                <a:srgbClr val="96B95D"/>
              </a:solidFill>
            </c:spPr>
            <c:extLst>
              <c:ext xmlns:c16="http://schemas.microsoft.com/office/drawing/2014/chart" uri="{C3380CC4-5D6E-409C-BE32-E72D297353CC}">
                <c16:uniqueId val="{00000005-68F0-AF47-9C13-807A69B46DD1}"/>
              </c:ext>
            </c:extLst>
          </c:dPt>
          <c:dPt>
            <c:idx val="3"/>
            <c:invertIfNegative val="1"/>
            <c:bubble3D val="0"/>
            <c:spPr>
              <a:solidFill>
                <a:srgbClr val="81649F"/>
              </a:solidFill>
            </c:spPr>
            <c:extLst>
              <c:ext xmlns:c16="http://schemas.microsoft.com/office/drawing/2014/chart" uri="{C3380CC4-5D6E-409C-BE32-E72D297353CC}">
                <c16:uniqueId val="{00000007-68F0-AF47-9C13-807A69B46DD1}"/>
              </c:ext>
            </c:extLst>
          </c:dPt>
          <c:dPt>
            <c:idx val="4"/>
            <c:invertIfNegative val="1"/>
            <c:bubble3D val="0"/>
            <c:spPr>
              <a:solidFill>
                <a:srgbClr val="38ABC4"/>
              </a:solidFill>
            </c:spPr>
            <c:extLst>
              <c:ext xmlns:c16="http://schemas.microsoft.com/office/drawing/2014/chart" uri="{C3380CC4-5D6E-409C-BE32-E72D297353CC}">
                <c16:uniqueId val="{00000009-68F0-AF47-9C13-807A69B46DD1}"/>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3.1199999999999999E-2</c:v>
                </c:pt>
                <c:pt idx="1">
                  <c:v>6.25E-2</c:v>
                </c:pt>
                <c:pt idx="2">
                  <c:v>3.1199999999999999E-2</c:v>
                </c:pt>
                <c:pt idx="3">
                  <c:v>0.4375</c:v>
                </c:pt>
                <c:pt idx="4">
                  <c:v>0.4375</c:v>
                </c:pt>
              </c:numCache>
            </c:numRef>
          </c:val>
          <c:extLst>
            <c:ext xmlns:c16="http://schemas.microsoft.com/office/drawing/2014/chart" uri="{C3380CC4-5D6E-409C-BE32-E72D297353CC}">
              <c16:uniqueId val="{0000000A-68F0-AF47-9C13-807A69B46DD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0CF3-A94D-AFCF-0D1C577584F6}"/>
              </c:ext>
            </c:extLst>
          </c:dPt>
          <c:dPt>
            <c:idx val="1"/>
            <c:invertIfNegative val="1"/>
            <c:bubble3D val="0"/>
            <c:spPr>
              <a:solidFill>
                <a:srgbClr val="C6514E"/>
              </a:solidFill>
            </c:spPr>
            <c:extLst>
              <c:ext xmlns:c16="http://schemas.microsoft.com/office/drawing/2014/chart" uri="{C3380CC4-5D6E-409C-BE32-E72D297353CC}">
                <c16:uniqueId val="{00000003-0CF3-A94D-AFCF-0D1C577584F6}"/>
              </c:ext>
            </c:extLst>
          </c:dPt>
          <c:dPt>
            <c:idx val="2"/>
            <c:invertIfNegative val="1"/>
            <c:bubble3D val="0"/>
            <c:spPr>
              <a:solidFill>
                <a:srgbClr val="96B95D"/>
              </a:solidFill>
            </c:spPr>
            <c:extLst>
              <c:ext xmlns:c16="http://schemas.microsoft.com/office/drawing/2014/chart" uri="{C3380CC4-5D6E-409C-BE32-E72D297353CC}">
                <c16:uniqueId val="{00000005-0CF3-A94D-AFCF-0D1C577584F6}"/>
              </c:ext>
            </c:extLst>
          </c:dPt>
          <c:dPt>
            <c:idx val="3"/>
            <c:invertIfNegative val="1"/>
            <c:bubble3D val="0"/>
            <c:spPr>
              <a:solidFill>
                <a:srgbClr val="81649F"/>
              </a:solidFill>
            </c:spPr>
            <c:extLst>
              <c:ext xmlns:c16="http://schemas.microsoft.com/office/drawing/2014/chart" uri="{C3380CC4-5D6E-409C-BE32-E72D297353CC}">
                <c16:uniqueId val="{00000007-0CF3-A94D-AFCF-0D1C577584F6}"/>
              </c:ext>
            </c:extLst>
          </c:dPt>
          <c:dPt>
            <c:idx val="4"/>
            <c:invertIfNegative val="1"/>
            <c:bubble3D val="0"/>
            <c:spPr>
              <a:solidFill>
                <a:srgbClr val="38ABC4"/>
              </a:solidFill>
            </c:spPr>
            <c:extLst>
              <c:ext xmlns:c16="http://schemas.microsoft.com/office/drawing/2014/chart" uri="{C3380CC4-5D6E-409C-BE32-E72D297353CC}">
                <c16:uniqueId val="{00000009-0CF3-A94D-AFCF-0D1C577584F6}"/>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0</c:v>
                </c:pt>
                <c:pt idx="2">
                  <c:v>3.1199999999999999E-2</c:v>
                </c:pt>
                <c:pt idx="3">
                  <c:v>0.3125</c:v>
                </c:pt>
                <c:pt idx="4">
                  <c:v>0.65620000000000001</c:v>
                </c:pt>
              </c:numCache>
            </c:numRef>
          </c:val>
          <c:extLst>
            <c:ext xmlns:c16="http://schemas.microsoft.com/office/drawing/2014/chart" uri="{C3380CC4-5D6E-409C-BE32-E72D297353CC}">
              <c16:uniqueId val="{0000000A-0CF3-A94D-AFCF-0D1C577584F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68F0-AF47-9C13-807A69B46DD1}"/>
              </c:ext>
            </c:extLst>
          </c:dPt>
          <c:dPt>
            <c:idx val="1"/>
            <c:invertIfNegative val="1"/>
            <c:bubble3D val="0"/>
            <c:spPr>
              <a:solidFill>
                <a:srgbClr val="C6514E"/>
              </a:solidFill>
            </c:spPr>
            <c:extLst>
              <c:ext xmlns:c16="http://schemas.microsoft.com/office/drawing/2014/chart" uri="{C3380CC4-5D6E-409C-BE32-E72D297353CC}">
                <c16:uniqueId val="{00000003-68F0-AF47-9C13-807A69B46DD1}"/>
              </c:ext>
            </c:extLst>
          </c:dPt>
          <c:dPt>
            <c:idx val="2"/>
            <c:invertIfNegative val="1"/>
            <c:bubble3D val="0"/>
            <c:spPr>
              <a:solidFill>
                <a:srgbClr val="96B95D"/>
              </a:solidFill>
            </c:spPr>
            <c:extLst>
              <c:ext xmlns:c16="http://schemas.microsoft.com/office/drawing/2014/chart" uri="{C3380CC4-5D6E-409C-BE32-E72D297353CC}">
                <c16:uniqueId val="{00000005-68F0-AF47-9C13-807A69B46DD1}"/>
              </c:ext>
            </c:extLst>
          </c:dPt>
          <c:dPt>
            <c:idx val="3"/>
            <c:invertIfNegative val="1"/>
            <c:bubble3D val="0"/>
            <c:spPr>
              <a:solidFill>
                <a:srgbClr val="81649F"/>
              </a:solidFill>
            </c:spPr>
            <c:extLst>
              <c:ext xmlns:c16="http://schemas.microsoft.com/office/drawing/2014/chart" uri="{C3380CC4-5D6E-409C-BE32-E72D297353CC}">
                <c16:uniqueId val="{00000007-68F0-AF47-9C13-807A69B46DD1}"/>
              </c:ext>
            </c:extLst>
          </c:dPt>
          <c:dPt>
            <c:idx val="4"/>
            <c:invertIfNegative val="1"/>
            <c:bubble3D val="0"/>
            <c:spPr>
              <a:solidFill>
                <a:srgbClr val="38ABC4"/>
              </a:solidFill>
            </c:spPr>
            <c:extLst>
              <c:ext xmlns:c16="http://schemas.microsoft.com/office/drawing/2014/chart" uri="{C3380CC4-5D6E-409C-BE32-E72D297353CC}">
                <c16:uniqueId val="{00000009-68F0-AF47-9C13-807A69B46DD1}"/>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3.1199999999999999E-2</c:v>
                </c:pt>
                <c:pt idx="1">
                  <c:v>6.25E-2</c:v>
                </c:pt>
                <c:pt idx="2">
                  <c:v>3.1199999999999999E-2</c:v>
                </c:pt>
                <c:pt idx="3">
                  <c:v>0.4375</c:v>
                </c:pt>
                <c:pt idx="4">
                  <c:v>0.4375</c:v>
                </c:pt>
              </c:numCache>
            </c:numRef>
          </c:val>
          <c:extLst>
            <c:ext xmlns:c16="http://schemas.microsoft.com/office/drawing/2014/chart" uri="{C3380CC4-5D6E-409C-BE32-E72D297353CC}">
              <c16:uniqueId val="{0000000A-68F0-AF47-9C13-807A69B46DD1}"/>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9DEE-F342-B373-9BC5F1AF9B29}"/>
              </c:ext>
            </c:extLst>
          </c:dPt>
          <c:dPt>
            <c:idx val="1"/>
            <c:invertIfNegative val="1"/>
            <c:bubble3D val="0"/>
            <c:spPr>
              <a:solidFill>
                <a:srgbClr val="C6514E"/>
              </a:solidFill>
            </c:spPr>
            <c:extLst>
              <c:ext xmlns:c16="http://schemas.microsoft.com/office/drawing/2014/chart" uri="{C3380CC4-5D6E-409C-BE32-E72D297353CC}">
                <c16:uniqueId val="{00000003-9DEE-F342-B373-9BC5F1AF9B29}"/>
              </c:ext>
            </c:extLst>
          </c:dPt>
          <c:dPt>
            <c:idx val="2"/>
            <c:invertIfNegative val="1"/>
            <c:bubble3D val="0"/>
            <c:spPr>
              <a:solidFill>
                <a:srgbClr val="96B95D"/>
              </a:solidFill>
            </c:spPr>
            <c:extLst>
              <c:ext xmlns:c16="http://schemas.microsoft.com/office/drawing/2014/chart" uri="{C3380CC4-5D6E-409C-BE32-E72D297353CC}">
                <c16:uniqueId val="{00000005-9DEE-F342-B373-9BC5F1AF9B29}"/>
              </c:ext>
            </c:extLst>
          </c:dPt>
          <c:dPt>
            <c:idx val="3"/>
            <c:invertIfNegative val="1"/>
            <c:bubble3D val="0"/>
            <c:spPr>
              <a:solidFill>
                <a:srgbClr val="81649F"/>
              </a:solidFill>
            </c:spPr>
            <c:extLst>
              <c:ext xmlns:c16="http://schemas.microsoft.com/office/drawing/2014/chart" uri="{C3380CC4-5D6E-409C-BE32-E72D297353CC}">
                <c16:uniqueId val="{00000007-9DEE-F342-B373-9BC5F1AF9B29}"/>
              </c:ext>
            </c:extLst>
          </c:dPt>
          <c:dPt>
            <c:idx val="4"/>
            <c:invertIfNegative val="1"/>
            <c:bubble3D val="0"/>
            <c:spPr>
              <a:solidFill>
                <a:srgbClr val="38ABC4"/>
              </a:solidFill>
            </c:spPr>
            <c:extLst>
              <c:ext xmlns:c16="http://schemas.microsoft.com/office/drawing/2014/chart" uri="{C3380CC4-5D6E-409C-BE32-E72D297353CC}">
                <c16:uniqueId val="{00000009-9DEE-F342-B373-9BC5F1AF9B29}"/>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0</c:v>
                </c:pt>
                <c:pt idx="2">
                  <c:v>0.125</c:v>
                </c:pt>
                <c:pt idx="3">
                  <c:v>0.4375</c:v>
                </c:pt>
                <c:pt idx="4">
                  <c:v>0.4375</c:v>
                </c:pt>
              </c:numCache>
            </c:numRef>
          </c:val>
          <c:extLst>
            <c:ext xmlns:c16="http://schemas.microsoft.com/office/drawing/2014/chart" uri="{C3380CC4-5D6E-409C-BE32-E72D297353CC}">
              <c16:uniqueId val="{0000000A-9DEE-F342-B373-9BC5F1AF9B2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A87E-4046-AD25-726F0AAE5147}"/>
              </c:ext>
            </c:extLst>
          </c:dPt>
          <c:dPt>
            <c:idx val="1"/>
            <c:invertIfNegative val="1"/>
            <c:bubble3D val="0"/>
            <c:spPr>
              <a:solidFill>
                <a:srgbClr val="C6514E"/>
              </a:solidFill>
            </c:spPr>
            <c:extLst>
              <c:ext xmlns:c16="http://schemas.microsoft.com/office/drawing/2014/chart" uri="{C3380CC4-5D6E-409C-BE32-E72D297353CC}">
                <c16:uniqueId val="{00000003-A87E-4046-AD25-726F0AAE5147}"/>
              </c:ext>
            </c:extLst>
          </c:dPt>
          <c:dPt>
            <c:idx val="2"/>
            <c:invertIfNegative val="1"/>
            <c:bubble3D val="0"/>
            <c:spPr>
              <a:solidFill>
                <a:srgbClr val="96B95D"/>
              </a:solidFill>
            </c:spPr>
            <c:extLst>
              <c:ext xmlns:c16="http://schemas.microsoft.com/office/drawing/2014/chart" uri="{C3380CC4-5D6E-409C-BE32-E72D297353CC}">
                <c16:uniqueId val="{00000005-A87E-4046-AD25-726F0AAE5147}"/>
              </c:ext>
            </c:extLst>
          </c:dPt>
          <c:dPt>
            <c:idx val="3"/>
            <c:invertIfNegative val="1"/>
            <c:bubble3D val="0"/>
            <c:spPr>
              <a:solidFill>
                <a:srgbClr val="81649F"/>
              </a:solidFill>
            </c:spPr>
            <c:extLst>
              <c:ext xmlns:c16="http://schemas.microsoft.com/office/drawing/2014/chart" uri="{C3380CC4-5D6E-409C-BE32-E72D297353CC}">
                <c16:uniqueId val="{00000007-A87E-4046-AD25-726F0AAE5147}"/>
              </c:ext>
            </c:extLst>
          </c:dPt>
          <c:dPt>
            <c:idx val="4"/>
            <c:invertIfNegative val="1"/>
            <c:bubble3D val="0"/>
            <c:spPr>
              <a:solidFill>
                <a:srgbClr val="38ABC4"/>
              </a:solidFill>
            </c:spPr>
            <c:extLst>
              <c:ext xmlns:c16="http://schemas.microsoft.com/office/drawing/2014/chart" uri="{C3380CC4-5D6E-409C-BE32-E72D297353CC}">
                <c16:uniqueId val="{00000009-A87E-4046-AD25-726F0AAE5147}"/>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3.1199999999999999E-2</c:v>
                </c:pt>
                <c:pt idx="1">
                  <c:v>0</c:v>
                </c:pt>
                <c:pt idx="2">
                  <c:v>9.3799999999999994E-2</c:v>
                </c:pt>
                <c:pt idx="3">
                  <c:v>0.34379999999999999</c:v>
                </c:pt>
                <c:pt idx="4">
                  <c:v>0.53120000000000001</c:v>
                </c:pt>
              </c:numCache>
            </c:numRef>
          </c:val>
          <c:extLst>
            <c:ext xmlns:c16="http://schemas.microsoft.com/office/drawing/2014/chart" uri="{C3380CC4-5D6E-409C-BE32-E72D297353CC}">
              <c16:uniqueId val="{0000000A-A87E-4046-AD25-726F0AAE514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8E0F-3A45-9B34-DEAB067DCF8D}"/>
              </c:ext>
            </c:extLst>
          </c:dPt>
          <c:dPt>
            <c:idx val="1"/>
            <c:invertIfNegative val="1"/>
            <c:bubble3D val="0"/>
            <c:spPr>
              <a:solidFill>
                <a:srgbClr val="C6514E"/>
              </a:solidFill>
            </c:spPr>
            <c:extLst>
              <c:ext xmlns:c16="http://schemas.microsoft.com/office/drawing/2014/chart" uri="{C3380CC4-5D6E-409C-BE32-E72D297353CC}">
                <c16:uniqueId val="{00000003-8E0F-3A45-9B34-DEAB067DCF8D}"/>
              </c:ext>
            </c:extLst>
          </c:dPt>
          <c:dPt>
            <c:idx val="2"/>
            <c:invertIfNegative val="1"/>
            <c:bubble3D val="0"/>
            <c:spPr>
              <a:solidFill>
                <a:srgbClr val="96B95D"/>
              </a:solidFill>
            </c:spPr>
            <c:extLst>
              <c:ext xmlns:c16="http://schemas.microsoft.com/office/drawing/2014/chart" uri="{C3380CC4-5D6E-409C-BE32-E72D297353CC}">
                <c16:uniqueId val="{00000005-8E0F-3A45-9B34-DEAB067DCF8D}"/>
              </c:ext>
            </c:extLst>
          </c:dPt>
          <c:dPt>
            <c:idx val="3"/>
            <c:invertIfNegative val="1"/>
            <c:bubble3D val="0"/>
            <c:spPr>
              <a:solidFill>
                <a:srgbClr val="81649F"/>
              </a:solidFill>
            </c:spPr>
            <c:extLst>
              <c:ext xmlns:c16="http://schemas.microsoft.com/office/drawing/2014/chart" uri="{C3380CC4-5D6E-409C-BE32-E72D297353CC}">
                <c16:uniqueId val="{00000007-8E0F-3A45-9B34-DEAB067DCF8D}"/>
              </c:ext>
            </c:extLst>
          </c:dPt>
          <c:dPt>
            <c:idx val="4"/>
            <c:invertIfNegative val="1"/>
            <c:bubble3D val="0"/>
            <c:spPr>
              <a:solidFill>
                <a:srgbClr val="38ABC4"/>
              </a:solidFill>
            </c:spPr>
            <c:extLst>
              <c:ext xmlns:c16="http://schemas.microsoft.com/office/drawing/2014/chart" uri="{C3380CC4-5D6E-409C-BE32-E72D297353CC}">
                <c16:uniqueId val="{00000009-8E0F-3A45-9B34-DEAB067DCF8D}"/>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4.1700000000000001E-2</c:v>
                </c:pt>
                <c:pt idx="2">
                  <c:v>0.16669999999999999</c:v>
                </c:pt>
                <c:pt idx="3">
                  <c:v>0.54169999999999996</c:v>
                </c:pt>
                <c:pt idx="4">
                  <c:v>0.25</c:v>
                </c:pt>
              </c:numCache>
            </c:numRef>
          </c:val>
          <c:extLst>
            <c:ext xmlns:c16="http://schemas.microsoft.com/office/drawing/2014/chart" uri="{C3380CC4-5D6E-409C-BE32-E72D297353CC}">
              <c16:uniqueId val="{0000000A-8E0F-3A45-9B34-DEAB067DCF8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AF5A-5D48-AF15-1C626720F093}"/>
              </c:ext>
            </c:extLst>
          </c:dPt>
          <c:dPt>
            <c:idx val="1"/>
            <c:invertIfNegative val="1"/>
            <c:bubble3D val="0"/>
            <c:spPr>
              <a:solidFill>
                <a:srgbClr val="C6514E"/>
              </a:solidFill>
            </c:spPr>
            <c:extLst>
              <c:ext xmlns:c16="http://schemas.microsoft.com/office/drawing/2014/chart" uri="{C3380CC4-5D6E-409C-BE32-E72D297353CC}">
                <c16:uniqueId val="{00000003-AF5A-5D48-AF15-1C626720F093}"/>
              </c:ext>
            </c:extLst>
          </c:dPt>
          <c:dPt>
            <c:idx val="2"/>
            <c:invertIfNegative val="1"/>
            <c:bubble3D val="0"/>
            <c:spPr>
              <a:solidFill>
                <a:srgbClr val="96B95D"/>
              </a:solidFill>
            </c:spPr>
            <c:extLst>
              <c:ext xmlns:c16="http://schemas.microsoft.com/office/drawing/2014/chart" uri="{C3380CC4-5D6E-409C-BE32-E72D297353CC}">
                <c16:uniqueId val="{00000005-AF5A-5D48-AF15-1C626720F093}"/>
              </c:ext>
            </c:extLst>
          </c:dPt>
          <c:dPt>
            <c:idx val="3"/>
            <c:invertIfNegative val="1"/>
            <c:bubble3D val="0"/>
            <c:spPr>
              <a:solidFill>
                <a:srgbClr val="81649F"/>
              </a:solidFill>
            </c:spPr>
            <c:extLst>
              <c:ext xmlns:c16="http://schemas.microsoft.com/office/drawing/2014/chart" uri="{C3380CC4-5D6E-409C-BE32-E72D297353CC}">
                <c16:uniqueId val="{00000007-AF5A-5D48-AF15-1C626720F093}"/>
              </c:ext>
            </c:extLst>
          </c:dPt>
          <c:dPt>
            <c:idx val="4"/>
            <c:invertIfNegative val="1"/>
            <c:bubble3D val="0"/>
            <c:spPr>
              <a:solidFill>
                <a:srgbClr val="38ABC4"/>
              </a:solidFill>
            </c:spPr>
            <c:extLst>
              <c:ext xmlns:c16="http://schemas.microsoft.com/office/drawing/2014/chart" uri="{C3380CC4-5D6E-409C-BE32-E72D297353CC}">
                <c16:uniqueId val="{00000009-AF5A-5D48-AF15-1C626720F093}"/>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3.1199999999999999E-2</c:v>
                </c:pt>
                <c:pt idx="1">
                  <c:v>9.3799999999999994E-2</c:v>
                </c:pt>
                <c:pt idx="2">
                  <c:v>0.1875</c:v>
                </c:pt>
                <c:pt idx="3">
                  <c:v>0.25</c:v>
                </c:pt>
                <c:pt idx="4">
                  <c:v>0.4375</c:v>
                </c:pt>
              </c:numCache>
            </c:numRef>
          </c:val>
          <c:extLst>
            <c:ext xmlns:c16="http://schemas.microsoft.com/office/drawing/2014/chart" uri="{C3380CC4-5D6E-409C-BE32-E72D297353CC}">
              <c16:uniqueId val="{0000000A-AF5A-5D48-AF15-1C626720F093}"/>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1C6F-B84A-9977-F33647C8BF7B}"/>
              </c:ext>
            </c:extLst>
          </c:dPt>
          <c:dPt>
            <c:idx val="1"/>
            <c:invertIfNegative val="1"/>
            <c:bubble3D val="0"/>
            <c:spPr>
              <a:solidFill>
                <a:srgbClr val="C6514E"/>
              </a:solidFill>
            </c:spPr>
            <c:extLst>
              <c:ext xmlns:c16="http://schemas.microsoft.com/office/drawing/2014/chart" uri="{C3380CC4-5D6E-409C-BE32-E72D297353CC}">
                <c16:uniqueId val="{00000003-1C6F-B84A-9977-F33647C8BF7B}"/>
              </c:ext>
            </c:extLst>
          </c:dPt>
          <c:dPt>
            <c:idx val="2"/>
            <c:invertIfNegative val="1"/>
            <c:bubble3D val="0"/>
            <c:spPr>
              <a:solidFill>
                <a:srgbClr val="96B95D"/>
              </a:solidFill>
            </c:spPr>
            <c:extLst>
              <c:ext xmlns:c16="http://schemas.microsoft.com/office/drawing/2014/chart" uri="{C3380CC4-5D6E-409C-BE32-E72D297353CC}">
                <c16:uniqueId val="{00000005-1C6F-B84A-9977-F33647C8BF7B}"/>
              </c:ext>
            </c:extLst>
          </c:dPt>
          <c:dPt>
            <c:idx val="3"/>
            <c:invertIfNegative val="1"/>
            <c:bubble3D val="0"/>
            <c:spPr>
              <a:solidFill>
                <a:srgbClr val="81649F"/>
              </a:solidFill>
            </c:spPr>
            <c:extLst>
              <c:ext xmlns:c16="http://schemas.microsoft.com/office/drawing/2014/chart" uri="{C3380CC4-5D6E-409C-BE32-E72D297353CC}">
                <c16:uniqueId val="{00000007-1C6F-B84A-9977-F33647C8BF7B}"/>
              </c:ext>
            </c:extLst>
          </c:dPt>
          <c:dPt>
            <c:idx val="4"/>
            <c:invertIfNegative val="1"/>
            <c:bubble3D val="0"/>
            <c:spPr>
              <a:solidFill>
                <a:srgbClr val="38ABC4"/>
              </a:solidFill>
            </c:spPr>
            <c:extLst>
              <c:ext xmlns:c16="http://schemas.microsoft.com/office/drawing/2014/chart" uri="{C3380CC4-5D6E-409C-BE32-E72D297353CC}">
                <c16:uniqueId val="{00000009-1C6F-B84A-9977-F33647C8BF7B}"/>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9.6799999999999997E-2</c:v>
                </c:pt>
                <c:pt idx="2">
                  <c:v>0.2581</c:v>
                </c:pt>
                <c:pt idx="3">
                  <c:v>0.3871</c:v>
                </c:pt>
                <c:pt idx="4">
                  <c:v>0.2581</c:v>
                </c:pt>
              </c:numCache>
            </c:numRef>
          </c:val>
          <c:extLst>
            <c:ext xmlns:c16="http://schemas.microsoft.com/office/drawing/2014/chart" uri="{C3380CC4-5D6E-409C-BE32-E72D297353CC}">
              <c16:uniqueId val="{0000000A-1C6F-B84A-9977-F33647C8BF7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3456-AB41-AD85-44F493C51215}"/>
              </c:ext>
            </c:extLst>
          </c:dPt>
          <c:dPt>
            <c:idx val="1"/>
            <c:invertIfNegative val="1"/>
            <c:bubble3D val="0"/>
            <c:spPr>
              <a:solidFill>
                <a:srgbClr val="C6514E"/>
              </a:solidFill>
            </c:spPr>
            <c:extLst>
              <c:ext xmlns:c16="http://schemas.microsoft.com/office/drawing/2014/chart" uri="{C3380CC4-5D6E-409C-BE32-E72D297353CC}">
                <c16:uniqueId val="{00000003-3456-AB41-AD85-44F493C51215}"/>
              </c:ext>
            </c:extLst>
          </c:dPt>
          <c:dPt>
            <c:idx val="2"/>
            <c:invertIfNegative val="1"/>
            <c:bubble3D val="0"/>
            <c:spPr>
              <a:solidFill>
                <a:srgbClr val="96B95D"/>
              </a:solidFill>
            </c:spPr>
            <c:extLst>
              <c:ext xmlns:c16="http://schemas.microsoft.com/office/drawing/2014/chart" uri="{C3380CC4-5D6E-409C-BE32-E72D297353CC}">
                <c16:uniqueId val="{00000005-3456-AB41-AD85-44F493C51215}"/>
              </c:ext>
            </c:extLst>
          </c:dPt>
          <c:dPt>
            <c:idx val="3"/>
            <c:invertIfNegative val="1"/>
            <c:bubble3D val="0"/>
            <c:spPr>
              <a:solidFill>
                <a:srgbClr val="81649F"/>
              </a:solidFill>
            </c:spPr>
            <c:extLst>
              <c:ext xmlns:c16="http://schemas.microsoft.com/office/drawing/2014/chart" uri="{C3380CC4-5D6E-409C-BE32-E72D297353CC}">
                <c16:uniqueId val="{00000007-3456-AB41-AD85-44F493C51215}"/>
              </c:ext>
            </c:extLst>
          </c:dPt>
          <c:dPt>
            <c:idx val="4"/>
            <c:invertIfNegative val="1"/>
            <c:bubble3D val="0"/>
            <c:spPr>
              <a:solidFill>
                <a:srgbClr val="38ABC4"/>
              </a:solidFill>
            </c:spPr>
            <c:extLst>
              <c:ext xmlns:c16="http://schemas.microsoft.com/office/drawing/2014/chart" uri="{C3380CC4-5D6E-409C-BE32-E72D297353CC}">
                <c16:uniqueId val="{00000009-3456-AB41-AD85-44F493C51215}"/>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6.9000000000000006E-2</c:v>
                </c:pt>
                <c:pt idx="1">
                  <c:v>6.9000000000000006E-2</c:v>
                </c:pt>
                <c:pt idx="2">
                  <c:v>0.2414</c:v>
                </c:pt>
                <c:pt idx="3">
                  <c:v>0.37930000000000003</c:v>
                </c:pt>
                <c:pt idx="4">
                  <c:v>0.2414</c:v>
                </c:pt>
              </c:numCache>
            </c:numRef>
          </c:val>
          <c:extLst>
            <c:ext xmlns:c16="http://schemas.microsoft.com/office/drawing/2014/chart" uri="{C3380CC4-5D6E-409C-BE32-E72D297353CC}">
              <c16:uniqueId val="{0000000A-3456-AB41-AD85-44F493C5121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0AB1-8344-8482-26B8719C0432}"/>
              </c:ext>
            </c:extLst>
          </c:dPt>
          <c:dPt>
            <c:idx val="1"/>
            <c:invertIfNegative val="1"/>
            <c:bubble3D val="0"/>
            <c:spPr>
              <a:solidFill>
                <a:srgbClr val="C6514E"/>
              </a:solidFill>
            </c:spPr>
            <c:extLst>
              <c:ext xmlns:c16="http://schemas.microsoft.com/office/drawing/2014/chart" uri="{C3380CC4-5D6E-409C-BE32-E72D297353CC}">
                <c16:uniqueId val="{00000003-0AB1-8344-8482-26B8719C0432}"/>
              </c:ext>
            </c:extLst>
          </c:dPt>
          <c:dPt>
            <c:idx val="2"/>
            <c:invertIfNegative val="1"/>
            <c:bubble3D val="0"/>
            <c:spPr>
              <a:solidFill>
                <a:srgbClr val="96B95D"/>
              </a:solidFill>
            </c:spPr>
            <c:extLst>
              <c:ext xmlns:c16="http://schemas.microsoft.com/office/drawing/2014/chart" uri="{C3380CC4-5D6E-409C-BE32-E72D297353CC}">
                <c16:uniqueId val="{00000005-0AB1-8344-8482-26B8719C0432}"/>
              </c:ext>
            </c:extLst>
          </c:dPt>
          <c:dPt>
            <c:idx val="3"/>
            <c:invertIfNegative val="1"/>
            <c:bubble3D val="0"/>
            <c:spPr>
              <a:solidFill>
                <a:srgbClr val="81649F"/>
              </a:solidFill>
            </c:spPr>
            <c:extLst>
              <c:ext xmlns:c16="http://schemas.microsoft.com/office/drawing/2014/chart" uri="{C3380CC4-5D6E-409C-BE32-E72D297353CC}">
                <c16:uniqueId val="{00000007-0AB1-8344-8482-26B8719C0432}"/>
              </c:ext>
            </c:extLst>
          </c:dPt>
          <c:dPt>
            <c:idx val="4"/>
            <c:invertIfNegative val="1"/>
            <c:bubble3D val="0"/>
            <c:spPr>
              <a:solidFill>
                <a:srgbClr val="38ABC4"/>
              </a:solidFill>
            </c:spPr>
            <c:extLst>
              <c:ext xmlns:c16="http://schemas.microsoft.com/office/drawing/2014/chart" uri="{C3380CC4-5D6E-409C-BE32-E72D297353CC}">
                <c16:uniqueId val="{00000009-0AB1-8344-8482-26B8719C0432}"/>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9.3799999999999994E-2</c:v>
                </c:pt>
                <c:pt idx="1">
                  <c:v>0.1875</c:v>
                </c:pt>
                <c:pt idx="2">
                  <c:v>0.21879999999999999</c:v>
                </c:pt>
                <c:pt idx="3">
                  <c:v>0.375</c:v>
                </c:pt>
                <c:pt idx="4">
                  <c:v>0.125</c:v>
                </c:pt>
              </c:numCache>
            </c:numRef>
          </c:val>
          <c:extLst>
            <c:ext xmlns:c16="http://schemas.microsoft.com/office/drawing/2014/chart" uri="{C3380CC4-5D6E-409C-BE32-E72D297353CC}">
              <c16:uniqueId val="{0000000A-0AB1-8344-8482-26B8719C0432}"/>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A0BD-CB49-B882-29FA455022AE}"/>
              </c:ext>
            </c:extLst>
          </c:dPt>
          <c:dPt>
            <c:idx val="1"/>
            <c:invertIfNegative val="1"/>
            <c:bubble3D val="0"/>
            <c:spPr>
              <a:solidFill>
                <a:srgbClr val="C6514E"/>
              </a:solidFill>
            </c:spPr>
            <c:extLst>
              <c:ext xmlns:c16="http://schemas.microsoft.com/office/drawing/2014/chart" uri="{C3380CC4-5D6E-409C-BE32-E72D297353CC}">
                <c16:uniqueId val="{00000003-A0BD-CB49-B882-29FA455022AE}"/>
              </c:ext>
            </c:extLst>
          </c:dPt>
          <c:dPt>
            <c:idx val="2"/>
            <c:invertIfNegative val="1"/>
            <c:bubble3D val="0"/>
            <c:spPr>
              <a:solidFill>
                <a:srgbClr val="96B95D"/>
              </a:solidFill>
            </c:spPr>
            <c:extLst>
              <c:ext xmlns:c16="http://schemas.microsoft.com/office/drawing/2014/chart" uri="{C3380CC4-5D6E-409C-BE32-E72D297353CC}">
                <c16:uniqueId val="{00000005-A0BD-CB49-B882-29FA455022AE}"/>
              </c:ext>
            </c:extLst>
          </c:dPt>
          <c:dPt>
            <c:idx val="3"/>
            <c:invertIfNegative val="1"/>
            <c:bubble3D val="0"/>
            <c:spPr>
              <a:solidFill>
                <a:srgbClr val="81649F"/>
              </a:solidFill>
            </c:spPr>
            <c:extLst>
              <c:ext xmlns:c16="http://schemas.microsoft.com/office/drawing/2014/chart" uri="{C3380CC4-5D6E-409C-BE32-E72D297353CC}">
                <c16:uniqueId val="{00000007-A0BD-CB49-B882-29FA455022AE}"/>
              </c:ext>
            </c:extLst>
          </c:dPt>
          <c:dPt>
            <c:idx val="4"/>
            <c:invertIfNegative val="1"/>
            <c:bubble3D val="0"/>
            <c:spPr>
              <a:solidFill>
                <a:srgbClr val="38ABC4"/>
              </a:solidFill>
            </c:spPr>
            <c:extLst>
              <c:ext xmlns:c16="http://schemas.microsoft.com/office/drawing/2014/chart" uri="{C3380CC4-5D6E-409C-BE32-E72D297353CC}">
                <c16:uniqueId val="{00000009-A0BD-CB49-B882-29FA455022AE}"/>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0.2</c:v>
                </c:pt>
                <c:pt idx="1">
                  <c:v>0.1333</c:v>
                </c:pt>
                <c:pt idx="2">
                  <c:v>0.36670000000000003</c:v>
                </c:pt>
                <c:pt idx="3">
                  <c:v>0.3</c:v>
                </c:pt>
                <c:pt idx="4">
                  <c:v>0</c:v>
                </c:pt>
              </c:numCache>
            </c:numRef>
          </c:val>
          <c:extLst>
            <c:ext xmlns:c16="http://schemas.microsoft.com/office/drawing/2014/chart" uri="{C3380CC4-5D6E-409C-BE32-E72D297353CC}">
              <c16:uniqueId val="{0000000A-A0BD-CB49-B882-29FA455022A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9DEE-F342-B373-9BC5F1AF9B29}"/>
              </c:ext>
            </c:extLst>
          </c:dPt>
          <c:dPt>
            <c:idx val="1"/>
            <c:invertIfNegative val="1"/>
            <c:bubble3D val="0"/>
            <c:spPr>
              <a:solidFill>
                <a:srgbClr val="C6514E"/>
              </a:solidFill>
            </c:spPr>
            <c:extLst>
              <c:ext xmlns:c16="http://schemas.microsoft.com/office/drawing/2014/chart" uri="{C3380CC4-5D6E-409C-BE32-E72D297353CC}">
                <c16:uniqueId val="{00000003-9DEE-F342-B373-9BC5F1AF9B29}"/>
              </c:ext>
            </c:extLst>
          </c:dPt>
          <c:dPt>
            <c:idx val="2"/>
            <c:invertIfNegative val="1"/>
            <c:bubble3D val="0"/>
            <c:spPr>
              <a:solidFill>
                <a:srgbClr val="96B95D"/>
              </a:solidFill>
            </c:spPr>
            <c:extLst>
              <c:ext xmlns:c16="http://schemas.microsoft.com/office/drawing/2014/chart" uri="{C3380CC4-5D6E-409C-BE32-E72D297353CC}">
                <c16:uniqueId val="{00000005-9DEE-F342-B373-9BC5F1AF9B29}"/>
              </c:ext>
            </c:extLst>
          </c:dPt>
          <c:dPt>
            <c:idx val="3"/>
            <c:invertIfNegative val="1"/>
            <c:bubble3D val="0"/>
            <c:spPr>
              <a:solidFill>
                <a:srgbClr val="81649F"/>
              </a:solidFill>
            </c:spPr>
            <c:extLst>
              <c:ext xmlns:c16="http://schemas.microsoft.com/office/drawing/2014/chart" uri="{C3380CC4-5D6E-409C-BE32-E72D297353CC}">
                <c16:uniqueId val="{00000007-9DEE-F342-B373-9BC5F1AF9B29}"/>
              </c:ext>
            </c:extLst>
          </c:dPt>
          <c:dPt>
            <c:idx val="4"/>
            <c:invertIfNegative val="1"/>
            <c:bubble3D val="0"/>
            <c:spPr>
              <a:solidFill>
                <a:srgbClr val="38ABC4"/>
              </a:solidFill>
            </c:spPr>
            <c:extLst>
              <c:ext xmlns:c16="http://schemas.microsoft.com/office/drawing/2014/chart" uri="{C3380CC4-5D6E-409C-BE32-E72D297353CC}">
                <c16:uniqueId val="{00000009-9DEE-F342-B373-9BC5F1AF9B29}"/>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0</c:v>
                </c:pt>
                <c:pt idx="2">
                  <c:v>0.125</c:v>
                </c:pt>
                <c:pt idx="3">
                  <c:v>0.4375</c:v>
                </c:pt>
                <c:pt idx="4">
                  <c:v>0.4375</c:v>
                </c:pt>
              </c:numCache>
            </c:numRef>
          </c:val>
          <c:extLst>
            <c:ext xmlns:c16="http://schemas.microsoft.com/office/drawing/2014/chart" uri="{C3380CC4-5D6E-409C-BE32-E72D297353CC}">
              <c16:uniqueId val="{0000000A-9DEE-F342-B373-9BC5F1AF9B2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B9D7-DB4F-B461-59B40A3CF039}"/>
              </c:ext>
            </c:extLst>
          </c:dPt>
          <c:dPt>
            <c:idx val="1"/>
            <c:invertIfNegative val="1"/>
            <c:bubble3D val="0"/>
            <c:spPr>
              <a:solidFill>
                <a:srgbClr val="C6514E"/>
              </a:solidFill>
            </c:spPr>
            <c:extLst>
              <c:ext xmlns:c16="http://schemas.microsoft.com/office/drawing/2014/chart" uri="{C3380CC4-5D6E-409C-BE32-E72D297353CC}">
                <c16:uniqueId val="{00000003-B9D7-DB4F-B461-59B40A3CF039}"/>
              </c:ext>
            </c:extLst>
          </c:dPt>
          <c:dPt>
            <c:idx val="2"/>
            <c:invertIfNegative val="1"/>
            <c:bubble3D val="0"/>
            <c:spPr>
              <a:solidFill>
                <a:srgbClr val="96B95D"/>
              </a:solidFill>
            </c:spPr>
            <c:extLst>
              <c:ext xmlns:c16="http://schemas.microsoft.com/office/drawing/2014/chart" uri="{C3380CC4-5D6E-409C-BE32-E72D297353CC}">
                <c16:uniqueId val="{00000005-B9D7-DB4F-B461-59B40A3CF039}"/>
              </c:ext>
            </c:extLst>
          </c:dPt>
          <c:dPt>
            <c:idx val="3"/>
            <c:invertIfNegative val="1"/>
            <c:bubble3D val="0"/>
            <c:spPr>
              <a:solidFill>
                <a:srgbClr val="81649F"/>
              </a:solidFill>
            </c:spPr>
            <c:extLst>
              <c:ext xmlns:c16="http://schemas.microsoft.com/office/drawing/2014/chart" uri="{C3380CC4-5D6E-409C-BE32-E72D297353CC}">
                <c16:uniqueId val="{00000007-B9D7-DB4F-B461-59B40A3CF039}"/>
              </c:ext>
            </c:extLst>
          </c:dPt>
          <c:dPt>
            <c:idx val="4"/>
            <c:invertIfNegative val="1"/>
            <c:bubble3D val="0"/>
            <c:spPr>
              <a:solidFill>
                <a:srgbClr val="38ABC4"/>
              </a:solidFill>
            </c:spPr>
            <c:extLst>
              <c:ext xmlns:c16="http://schemas.microsoft.com/office/drawing/2014/chart" uri="{C3380CC4-5D6E-409C-BE32-E72D297353CC}">
                <c16:uniqueId val="{00000009-B9D7-DB4F-B461-59B40A3CF039}"/>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0.16669999999999999</c:v>
                </c:pt>
                <c:pt idx="1">
                  <c:v>0.1333</c:v>
                </c:pt>
                <c:pt idx="2">
                  <c:v>0.43330000000000002</c:v>
                </c:pt>
                <c:pt idx="3">
                  <c:v>6.6699999999999995E-2</c:v>
                </c:pt>
                <c:pt idx="4">
                  <c:v>0.2</c:v>
                </c:pt>
              </c:numCache>
            </c:numRef>
          </c:val>
          <c:extLst>
            <c:ext xmlns:c16="http://schemas.microsoft.com/office/drawing/2014/chart" uri="{C3380CC4-5D6E-409C-BE32-E72D297353CC}">
              <c16:uniqueId val="{0000000A-B9D7-DB4F-B461-59B40A3CF03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D478-B045-BC77-0F1D38E88AB0}"/>
              </c:ext>
            </c:extLst>
          </c:dPt>
          <c:dPt>
            <c:idx val="1"/>
            <c:invertIfNegative val="1"/>
            <c:bubble3D val="0"/>
            <c:spPr>
              <a:solidFill>
                <a:srgbClr val="C6514E"/>
              </a:solidFill>
            </c:spPr>
            <c:extLst>
              <c:ext xmlns:c16="http://schemas.microsoft.com/office/drawing/2014/chart" uri="{C3380CC4-5D6E-409C-BE32-E72D297353CC}">
                <c16:uniqueId val="{00000003-D478-B045-BC77-0F1D38E88AB0}"/>
              </c:ext>
            </c:extLst>
          </c:dPt>
          <c:dPt>
            <c:idx val="2"/>
            <c:invertIfNegative val="1"/>
            <c:bubble3D val="0"/>
            <c:spPr>
              <a:solidFill>
                <a:srgbClr val="96B95D"/>
              </a:solidFill>
            </c:spPr>
            <c:extLst>
              <c:ext xmlns:c16="http://schemas.microsoft.com/office/drawing/2014/chart" uri="{C3380CC4-5D6E-409C-BE32-E72D297353CC}">
                <c16:uniqueId val="{00000005-D478-B045-BC77-0F1D38E88AB0}"/>
              </c:ext>
            </c:extLst>
          </c:dPt>
          <c:dPt>
            <c:idx val="3"/>
            <c:invertIfNegative val="1"/>
            <c:bubble3D val="0"/>
            <c:spPr>
              <a:solidFill>
                <a:srgbClr val="81649F"/>
              </a:solidFill>
            </c:spPr>
            <c:extLst>
              <c:ext xmlns:c16="http://schemas.microsoft.com/office/drawing/2014/chart" uri="{C3380CC4-5D6E-409C-BE32-E72D297353CC}">
                <c16:uniqueId val="{00000007-D478-B045-BC77-0F1D38E88AB0}"/>
              </c:ext>
            </c:extLst>
          </c:dPt>
          <c:dPt>
            <c:idx val="4"/>
            <c:invertIfNegative val="1"/>
            <c:bubble3D val="0"/>
            <c:spPr>
              <a:solidFill>
                <a:srgbClr val="38ABC4"/>
              </a:solidFill>
            </c:spPr>
            <c:extLst>
              <c:ext xmlns:c16="http://schemas.microsoft.com/office/drawing/2014/chart" uri="{C3380CC4-5D6E-409C-BE32-E72D297353CC}">
                <c16:uniqueId val="{00000009-D478-B045-BC77-0F1D38E88AB0}"/>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6.25E-2</c:v>
                </c:pt>
                <c:pt idx="2">
                  <c:v>0</c:v>
                </c:pt>
                <c:pt idx="3">
                  <c:v>0.375</c:v>
                </c:pt>
                <c:pt idx="4">
                  <c:v>0.5625</c:v>
                </c:pt>
              </c:numCache>
            </c:numRef>
          </c:val>
          <c:extLst>
            <c:ext xmlns:c16="http://schemas.microsoft.com/office/drawing/2014/chart" uri="{C3380CC4-5D6E-409C-BE32-E72D297353CC}">
              <c16:uniqueId val="{0000000A-D478-B045-BC77-0F1D38E88AB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DDD2-654B-BD43-BED592DAF68F}"/>
              </c:ext>
            </c:extLst>
          </c:dPt>
          <c:dPt>
            <c:idx val="1"/>
            <c:invertIfNegative val="1"/>
            <c:bubble3D val="0"/>
            <c:spPr>
              <a:solidFill>
                <a:srgbClr val="C6514E"/>
              </a:solidFill>
            </c:spPr>
            <c:extLst>
              <c:ext xmlns:c16="http://schemas.microsoft.com/office/drawing/2014/chart" uri="{C3380CC4-5D6E-409C-BE32-E72D297353CC}">
                <c16:uniqueId val="{00000003-DDD2-654B-BD43-BED592DAF68F}"/>
              </c:ext>
            </c:extLst>
          </c:dPt>
          <c:dPt>
            <c:idx val="2"/>
            <c:invertIfNegative val="1"/>
            <c:bubble3D val="0"/>
            <c:spPr>
              <a:solidFill>
                <a:srgbClr val="96B95D"/>
              </a:solidFill>
            </c:spPr>
            <c:extLst>
              <c:ext xmlns:c16="http://schemas.microsoft.com/office/drawing/2014/chart" uri="{C3380CC4-5D6E-409C-BE32-E72D297353CC}">
                <c16:uniqueId val="{00000005-DDD2-654B-BD43-BED592DAF68F}"/>
              </c:ext>
            </c:extLst>
          </c:dPt>
          <c:dPt>
            <c:idx val="3"/>
            <c:invertIfNegative val="1"/>
            <c:bubble3D val="0"/>
            <c:spPr>
              <a:solidFill>
                <a:srgbClr val="81649F"/>
              </a:solidFill>
            </c:spPr>
            <c:extLst>
              <c:ext xmlns:c16="http://schemas.microsoft.com/office/drawing/2014/chart" uri="{C3380CC4-5D6E-409C-BE32-E72D297353CC}">
                <c16:uniqueId val="{00000007-DDD2-654B-BD43-BED592DAF68F}"/>
              </c:ext>
            </c:extLst>
          </c:dPt>
          <c:dPt>
            <c:idx val="4"/>
            <c:invertIfNegative val="1"/>
            <c:bubble3D val="0"/>
            <c:spPr>
              <a:solidFill>
                <a:srgbClr val="38ABC4"/>
              </a:solidFill>
            </c:spPr>
            <c:extLst>
              <c:ext xmlns:c16="http://schemas.microsoft.com/office/drawing/2014/chart" uri="{C3380CC4-5D6E-409C-BE32-E72D297353CC}">
                <c16:uniqueId val="{00000009-DDD2-654B-BD43-BED592DAF68F}"/>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0</c:v>
                </c:pt>
                <c:pt idx="2">
                  <c:v>6.25E-2</c:v>
                </c:pt>
                <c:pt idx="3">
                  <c:v>0.40620000000000001</c:v>
                </c:pt>
                <c:pt idx="4">
                  <c:v>0.53120000000000001</c:v>
                </c:pt>
              </c:numCache>
            </c:numRef>
          </c:val>
          <c:extLst>
            <c:ext xmlns:c16="http://schemas.microsoft.com/office/drawing/2014/chart" uri="{C3380CC4-5D6E-409C-BE32-E72D297353CC}">
              <c16:uniqueId val="{0000000A-DDD2-654B-BD43-BED592DAF68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1820-0546-AD62-1D2DD6FD5A40}"/>
              </c:ext>
            </c:extLst>
          </c:dPt>
          <c:dPt>
            <c:idx val="1"/>
            <c:invertIfNegative val="1"/>
            <c:bubble3D val="0"/>
            <c:spPr>
              <a:solidFill>
                <a:srgbClr val="C6514E"/>
              </a:solidFill>
            </c:spPr>
            <c:extLst>
              <c:ext xmlns:c16="http://schemas.microsoft.com/office/drawing/2014/chart" uri="{C3380CC4-5D6E-409C-BE32-E72D297353CC}">
                <c16:uniqueId val="{00000003-1820-0546-AD62-1D2DD6FD5A40}"/>
              </c:ext>
            </c:extLst>
          </c:dPt>
          <c:dPt>
            <c:idx val="2"/>
            <c:invertIfNegative val="1"/>
            <c:bubble3D val="0"/>
            <c:spPr>
              <a:solidFill>
                <a:srgbClr val="96B95D"/>
              </a:solidFill>
            </c:spPr>
            <c:extLst>
              <c:ext xmlns:c16="http://schemas.microsoft.com/office/drawing/2014/chart" uri="{C3380CC4-5D6E-409C-BE32-E72D297353CC}">
                <c16:uniqueId val="{00000005-1820-0546-AD62-1D2DD6FD5A40}"/>
              </c:ext>
            </c:extLst>
          </c:dPt>
          <c:dPt>
            <c:idx val="3"/>
            <c:invertIfNegative val="1"/>
            <c:bubble3D val="0"/>
            <c:spPr>
              <a:solidFill>
                <a:srgbClr val="81649F"/>
              </a:solidFill>
            </c:spPr>
            <c:extLst>
              <c:ext xmlns:c16="http://schemas.microsoft.com/office/drawing/2014/chart" uri="{C3380CC4-5D6E-409C-BE32-E72D297353CC}">
                <c16:uniqueId val="{00000007-1820-0546-AD62-1D2DD6FD5A40}"/>
              </c:ext>
            </c:extLst>
          </c:dPt>
          <c:dPt>
            <c:idx val="4"/>
            <c:invertIfNegative val="1"/>
            <c:bubble3D val="0"/>
            <c:spPr>
              <a:solidFill>
                <a:srgbClr val="38ABC4"/>
              </a:solidFill>
            </c:spPr>
            <c:extLst>
              <c:ext xmlns:c16="http://schemas.microsoft.com/office/drawing/2014/chart" uri="{C3380CC4-5D6E-409C-BE32-E72D297353CC}">
                <c16:uniqueId val="{00000009-1820-0546-AD62-1D2DD6FD5A40}"/>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9.3799999999999994E-2</c:v>
                </c:pt>
                <c:pt idx="2">
                  <c:v>0.15620000000000001</c:v>
                </c:pt>
                <c:pt idx="3">
                  <c:v>0.4375</c:v>
                </c:pt>
                <c:pt idx="4">
                  <c:v>0.3125</c:v>
                </c:pt>
              </c:numCache>
            </c:numRef>
          </c:val>
          <c:extLst>
            <c:ext xmlns:c16="http://schemas.microsoft.com/office/drawing/2014/chart" uri="{C3380CC4-5D6E-409C-BE32-E72D297353CC}">
              <c16:uniqueId val="{0000000A-1820-0546-AD62-1D2DD6FD5A4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4664-1944-97F8-4E263C923A7F}"/>
              </c:ext>
            </c:extLst>
          </c:dPt>
          <c:dPt>
            <c:idx val="1"/>
            <c:invertIfNegative val="1"/>
            <c:bubble3D val="0"/>
            <c:spPr>
              <a:solidFill>
                <a:srgbClr val="C6514E"/>
              </a:solidFill>
            </c:spPr>
            <c:extLst>
              <c:ext xmlns:c16="http://schemas.microsoft.com/office/drawing/2014/chart" uri="{C3380CC4-5D6E-409C-BE32-E72D297353CC}">
                <c16:uniqueId val="{00000003-4664-1944-97F8-4E263C923A7F}"/>
              </c:ext>
            </c:extLst>
          </c:dPt>
          <c:dPt>
            <c:idx val="2"/>
            <c:invertIfNegative val="1"/>
            <c:bubble3D val="0"/>
            <c:spPr>
              <a:solidFill>
                <a:srgbClr val="96B95D"/>
              </a:solidFill>
            </c:spPr>
            <c:extLst>
              <c:ext xmlns:c16="http://schemas.microsoft.com/office/drawing/2014/chart" uri="{C3380CC4-5D6E-409C-BE32-E72D297353CC}">
                <c16:uniqueId val="{00000005-4664-1944-97F8-4E263C923A7F}"/>
              </c:ext>
            </c:extLst>
          </c:dPt>
          <c:dPt>
            <c:idx val="3"/>
            <c:invertIfNegative val="1"/>
            <c:bubble3D val="0"/>
            <c:spPr>
              <a:solidFill>
                <a:srgbClr val="81649F"/>
              </a:solidFill>
            </c:spPr>
            <c:extLst>
              <c:ext xmlns:c16="http://schemas.microsoft.com/office/drawing/2014/chart" uri="{C3380CC4-5D6E-409C-BE32-E72D297353CC}">
                <c16:uniqueId val="{00000007-4664-1944-97F8-4E263C923A7F}"/>
              </c:ext>
            </c:extLst>
          </c:dPt>
          <c:dPt>
            <c:idx val="4"/>
            <c:invertIfNegative val="1"/>
            <c:bubble3D val="0"/>
            <c:spPr>
              <a:solidFill>
                <a:srgbClr val="38ABC4"/>
              </a:solidFill>
            </c:spPr>
            <c:extLst>
              <c:ext xmlns:c16="http://schemas.microsoft.com/office/drawing/2014/chart" uri="{C3380CC4-5D6E-409C-BE32-E72D297353CC}">
                <c16:uniqueId val="{00000009-4664-1944-97F8-4E263C923A7F}"/>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6.4500000000000002E-2</c:v>
                </c:pt>
                <c:pt idx="1">
                  <c:v>0.129</c:v>
                </c:pt>
                <c:pt idx="2">
                  <c:v>0.1613</c:v>
                </c:pt>
                <c:pt idx="3">
                  <c:v>0.3548</c:v>
                </c:pt>
                <c:pt idx="4">
                  <c:v>0.2903</c:v>
                </c:pt>
              </c:numCache>
            </c:numRef>
          </c:val>
          <c:extLst>
            <c:ext xmlns:c16="http://schemas.microsoft.com/office/drawing/2014/chart" uri="{C3380CC4-5D6E-409C-BE32-E72D297353CC}">
              <c16:uniqueId val="{0000000A-4664-1944-97F8-4E263C923A7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2755-C941-9F4D-D044EB5D476A}"/>
              </c:ext>
            </c:extLst>
          </c:dPt>
          <c:dPt>
            <c:idx val="1"/>
            <c:invertIfNegative val="1"/>
            <c:bubble3D val="0"/>
            <c:spPr>
              <a:solidFill>
                <a:srgbClr val="C6514E"/>
              </a:solidFill>
            </c:spPr>
            <c:extLst>
              <c:ext xmlns:c16="http://schemas.microsoft.com/office/drawing/2014/chart" uri="{C3380CC4-5D6E-409C-BE32-E72D297353CC}">
                <c16:uniqueId val="{00000003-2755-C941-9F4D-D044EB5D476A}"/>
              </c:ext>
            </c:extLst>
          </c:dPt>
          <c:dPt>
            <c:idx val="2"/>
            <c:invertIfNegative val="1"/>
            <c:bubble3D val="0"/>
            <c:spPr>
              <a:solidFill>
                <a:srgbClr val="96B95D"/>
              </a:solidFill>
            </c:spPr>
            <c:extLst>
              <c:ext xmlns:c16="http://schemas.microsoft.com/office/drawing/2014/chart" uri="{C3380CC4-5D6E-409C-BE32-E72D297353CC}">
                <c16:uniqueId val="{00000005-2755-C941-9F4D-D044EB5D476A}"/>
              </c:ext>
            </c:extLst>
          </c:dPt>
          <c:dPt>
            <c:idx val="3"/>
            <c:invertIfNegative val="1"/>
            <c:bubble3D val="0"/>
            <c:spPr>
              <a:solidFill>
                <a:srgbClr val="81649F"/>
              </a:solidFill>
            </c:spPr>
            <c:extLst>
              <c:ext xmlns:c16="http://schemas.microsoft.com/office/drawing/2014/chart" uri="{C3380CC4-5D6E-409C-BE32-E72D297353CC}">
                <c16:uniqueId val="{00000007-2755-C941-9F4D-D044EB5D476A}"/>
              </c:ext>
            </c:extLst>
          </c:dPt>
          <c:dPt>
            <c:idx val="4"/>
            <c:invertIfNegative val="1"/>
            <c:bubble3D val="0"/>
            <c:spPr>
              <a:solidFill>
                <a:srgbClr val="38ABC4"/>
              </a:solidFill>
            </c:spPr>
            <c:extLst>
              <c:ext xmlns:c16="http://schemas.microsoft.com/office/drawing/2014/chart" uri="{C3380CC4-5D6E-409C-BE32-E72D297353CC}">
                <c16:uniqueId val="{00000009-2755-C941-9F4D-D044EB5D476A}"/>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3.2300000000000002E-2</c:v>
                </c:pt>
                <c:pt idx="1">
                  <c:v>9.6799999999999997E-2</c:v>
                </c:pt>
                <c:pt idx="2">
                  <c:v>0.2258</c:v>
                </c:pt>
                <c:pt idx="3">
                  <c:v>0.2581</c:v>
                </c:pt>
                <c:pt idx="4">
                  <c:v>0.3871</c:v>
                </c:pt>
              </c:numCache>
            </c:numRef>
          </c:val>
          <c:extLst>
            <c:ext xmlns:c16="http://schemas.microsoft.com/office/drawing/2014/chart" uri="{C3380CC4-5D6E-409C-BE32-E72D297353CC}">
              <c16:uniqueId val="{0000000A-2755-C941-9F4D-D044EB5D476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BAB5-7A44-9190-417623CC8BD9}"/>
              </c:ext>
            </c:extLst>
          </c:dPt>
          <c:dPt>
            <c:idx val="1"/>
            <c:invertIfNegative val="1"/>
            <c:bubble3D val="0"/>
            <c:spPr>
              <a:solidFill>
                <a:srgbClr val="C6514E"/>
              </a:solidFill>
            </c:spPr>
            <c:extLst>
              <c:ext xmlns:c16="http://schemas.microsoft.com/office/drawing/2014/chart" uri="{C3380CC4-5D6E-409C-BE32-E72D297353CC}">
                <c16:uniqueId val="{00000003-BAB5-7A44-9190-417623CC8BD9}"/>
              </c:ext>
            </c:extLst>
          </c:dPt>
          <c:dPt>
            <c:idx val="2"/>
            <c:invertIfNegative val="1"/>
            <c:bubble3D val="0"/>
            <c:spPr>
              <a:solidFill>
                <a:srgbClr val="96B95D"/>
              </a:solidFill>
            </c:spPr>
            <c:extLst>
              <c:ext xmlns:c16="http://schemas.microsoft.com/office/drawing/2014/chart" uri="{C3380CC4-5D6E-409C-BE32-E72D297353CC}">
                <c16:uniqueId val="{00000005-BAB5-7A44-9190-417623CC8BD9}"/>
              </c:ext>
            </c:extLst>
          </c:dPt>
          <c:dPt>
            <c:idx val="3"/>
            <c:invertIfNegative val="1"/>
            <c:bubble3D val="0"/>
            <c:spPr>
              <a:solidFill>
                <a:srgbClr val="81649F"/>
              </a:solidFill>
            </c:spPr>
            <c:extLst>
              <c:ext xmlns:c16="http://schemas.microsoft.com/office/drawing/2014/chart" uri="{C3380CC4-5D6E-409C-BE32-E72D297353CC}">
                <c16:uniqueId val="{00000007-BAB5-7A44-9190-417623CC8BD9}"/>
              </c:ext>
            </c:extLst>
          </c:dPt>
          <c:dPt>
            <c:idx val="4"/>
            <c:invertIfNegative val="1"/>
            <c:bubble3D val="0"/>
            <c:spPr>
              <a:solidFill>
                <a:srgbClr val="38ABC4"/>
              </a:solidFill>
            </c:spPr>
            <c:extLst>
              <c:ext xmlns:c16="http://schemas.microsoft.com/office/drawing/2014/chart" uri="{C3380CC4-5D6E-409C-BE32-E72D297353CC}">
                <c16:uniqueId val="{00000009-BAB5-7A44-9190-417623CC8BD9}"/>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3.1199999999999999E-2</c:v>
                </c:pt>
                <c:pt idx="2">
                  <c:v>0.3125</c:v>
                </c:pt>
                <c:pt idx="3">
                  <c:v>0.53120000000000001</c:v>
                </c:pt>
                <c:pt idx="4">
                  <c:v>0.125</c:v>
                </c:pt>
              </c:numCache>
            </c:numRef>
          </c:val>
          <c:extLst>
            <c:ext xmlns:c16="http://schemas.microsoft.com/office/drawing/2014/chart" uri="{C3380CC4-5D6E-409C-BE32-E72D297353CC}">
              <c16:uniqueId val="{0000000A-BAB5-7A44-9190-417623CC8BD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2D01-2F45-8826-8ACFFFA780BC}"/>
              </c:ext>
            </c:extLst>
          </c:dPt>
          <c:dPt>
            <c:idx val="1"/>
            <c:invertIfNegative val="1"/>
            <c:bubble3D val="0"/>
            <c:spPr>
              <a:solidFill>
                <a:srgbClr val="C6514E"/>
              </a:solidFill>
            </c:spPr>
            <c:extLst>
              <c:ext xmlns:c16="http://schemas.microsoft.com/office/drawing/2014/chart" uri="{C3380CC4-5D6E-409C-BE32-E72D297353CC}">
                <c16:uniqueId val="{00000003-2D01-2F45-8826-8ACFFFA780BC}"/>
              </c:ext>
            </c:extLst>
          </c:dPt>
          <c:dPt>
            <c:idx val="2"/>
            <c:invertIfNegative val="1"/>
            <c:bubble3D val="0"/>
            <c:spPr>
              <a:solidFill>
                <a:srgbClr val="96B95D"/>
              </a:solidFill>
            </c:spPr>
            <c:extLst>
              <c:ext xmlns:c16="http://schemas.microsoft.com/office/drawing/2014/chart" uri="{C3380CC4-5D6E-409C-BE32-E72D297353CC}">
                <c16:uniqueId val="{00000005-2D01-2F45-8826-8ACFFFA780BC}"/>
              </c:ext>
            </c:extLst>
          </c:dPt>
          <c:dPt>
            <c:idx val="3"/>
            <c:invertIfNegative val="1"/>
            <c:bubble3D val="0"/>
            <c:spPr>
              <a:solidFill>
                <a:srgbClr val="81649F"/>
              </a:solidFill>
            </c:spPr>
            <c:extLst>
              <c:ext xmlns:c16="http://schemas.microsoft.com/office/drawing/2014/chart" uri="{C3380CC4-5D6E-409C-BE32-E72D297353CC}">
                <c16:uniqueId val="{00000007-2D01-2F45-8826-8ACFFFA780BC}"/>
              </c:ext>
            </c:extLst>
          </c:dPt>
          <c:dPt>
            <c:idx val="4"/>
            <c:invertIfNegative val="1"/>
            <c:bubble3D val="0"/>
            <c:spPr>
              <a:solidFill>
                <a:srgbClr val="38ABC4"/>
              </a:solidFill>
            </c:spPr>
            <c:extLst>
              <c:ext xmlns:c16="http://schemas.microsoft.com/office/drawing/2014/chart" uri="{C3380CC4-5D6E-409C-BE32-E72D297353CC}">
                <c16:uniqueId val="{00000009-2D01-2F45-8826-8ACFFFA780BC}"/>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0.16669999999999999</c:v>
                </c:pt>
                <c:pt idx="1">
                  <c:v>0.2</c:v>
                </c:pt>
                <c:pt idx="2">
                  <c:v>0.33329999999999999</c:v>
                </c:pt>
                <c:pt idx="3">
                  <c:v>0.16669999999999999</c:v>
                </c:pt>
                <c:pt idx="4">
                  <c:v>0.1333</c:v>
                </c:pt>
              </c:numCache>
            </c:numRef>
          </c:val>
          <c:extLst>
            <c:ext xmlns:c16="http://schemas.microsoft.com/office/drawing/2014/chart" uri="{C3380CC4-5D6E-409C-BE32-E72D297353CC}">
              <c16:uniqueId val="{0000000A-2D01-2F45-8826-8ACFFFA780B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01C7-7446-B568-C1D2452F8164}"/>
              </c:ext>
            </c:extLst>
          </c:dPt>
          <c:dPt>
            <c:idx val="1"/>
            <c:invertIfNegative val="1"/>
            <c:bubble3D val="0"/>
            <c:spPr>
              <a:solidFill>
                <a:srgbClr val="C6514E"/>
              </a:solidFill>
            </c:spPr>
            <c:extLst>
              <c:ext xmlns:c16="http://schemas.microsoft.com/office/drawing/2014/chart" uri="{C3380CC4-5D6E-409C-BE32-E72D297353CC}">
                <c16:uniqueId val="{00000003-01C7-7446-B568-C1D2452F8164}"/>
              </c:ext>
            </c:extLst>
          </c:dPt>
          <c:dPt>
            <c:idx val="2"/>
            <c:invertIfNegative val="1"/>
            <c:bubble3D val="0"/>
            <c:spPr>
              <a:solidFill>
                <a:srgbClr val="96B95D"/>
              </a:solidFill>
            </c:spPr>
            <c:extLst>
              <c:ext xmlns:c16="http://schemas.microsoft.com/office/drawing/2014/chart" uri="{C3380CC4-5D6E-409C-BE32-E72D297353CC}">
                <c16:uniqueId val="{00000005-01C7-7446-B568-C1D2452F8164}"/>
              </c:ext>
            </c:extLst>
          </c:dPt>
          <c:dPt>
            <c:idx val="3"/>
            <c:invertIfNegative val="1"/>
            <c:bubble3D val="0"/>
            <c:spPr>
              <a:solidFill>
                <a:srgbClr val="81649F"/>
              </a:solidFill>
            </c:spPr>
            <c:extLst>
              <c:ext xmlns:c16="http://schemas.microsoft.com/office/drawing/2014/chart" uri="{C3380CC4-5D6E-409C-BE32-E72D297353CC}">
                <c16:uniqueId val="{00000007-01C7-7446-B568-C1D2452F8164}"/>
              </c:ext>
            </c:extLst>
          </c:dPt>
          <c:dPt>
            <c:idx val="4"/>
            <c:invertIfNegative val="1"/>
            <c:bubble3D val="0"/>
            <c:spPr>
              <a:solidFill>
                <a:srgbClr val="38ABC4"/>
              </a:solidFill>
            </c:spPr>
            <c:extLst>
              <c:ext xmlns:c16="http://schemas.microsoft.com/office/drawing/2014/chart" uri="{C3380CC4-5D6E-409C-BE32-E72D297353CC}">
                <c16:uniqueId val="{00000009-01C7-7446-B568-C1D2452F8164}"/>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9.6799999999999997E-2</c:v>
                </c:pt>
                <c:pt idx="1">
                  <c:v>9.6799999999999997E-2</c:v>
                </c:pt>
                <c:pt idx="2">
                  <c:v>0.4516</c:v>
                </c:pt>
                <c:pt idx="3">
                  <c:v>0.2258</c:v>
                </c:pt>
                <c:pt idx="4">
                  <c:v>0.129</c:v>
                </c:pt>
              </c:numCache>
            </c:numRef>
          </c:val>
          <c:extLst>
            <c:ext xmlns:c16="http://schemas.microsoft.com/office/drawing/2014/chart" uri="{C3380CC4-5D6E-409C-BE32-E72D297353CC}">
              <c16:uniqueId val="{0000000A-01C7-7446-B568-C1D2452F816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DA53-424A-8583-B3DA7CE30B8C}"/>
              </c:ext>
            </c:extLst>
          </c:dPt>
          <c:dPt>
            <c:idx val="1"/>
            <c:invertIfNegative val="1"/>
            <c:bubble3D val="0"/>
            <c:spPr>
              <a:solidFill>
                <a:srgbClr val="C6514E"/>
              </a:solidFill>
            </c:spPr>
            <c:extLst>
              <c:ext xmlns:c16="http://schemas.microsoft.com/office/drawing/2014/chart" uri="{C3380CC4-5D6E-409C-BE32-E72D297353CC}">
                <c16:uniqueId val="{00000003-DA53-424A-8583-B3DA7CE30B8C}"/>
              </c:ext>
            </c:extLst>
          </c:dPt>
          <c:dPt>
            <c:idx val="2"/>
            <c:invertIfNegative val="1"/>
            <c:bubble3D val="0"/>
            <c:spPr>
              <a:solidFill>
                <a:srgbClr val="96B95D"/>
              </a:solidFill>
            </c:spPr>
            <c:extLst>
              <c:ext xmlns:c16="http://schemas.microsoft.com/office/drawing/2014/chart" uri="{C3380CC4-5D6E-409C-BE32-E72D297353CC}">
                <c16:uniqueId val="{00000005-DA53-424A-8583-B3DA7CE30B8C}"/>
              </c:ext>
            </c:extLst>
          </c:dPt>
          <c:dPt>
            <c:idx val="3"/>
            <c:invertIfNegative val="1"/>
            <c:bubble3D val="0"/>
            <c:spPr>
              <a:solidFill>
                <a:srgbClr val="81649F"/>
              </a:solidFill>
            </c:spPr>
            <c:extLst>
              <c:ext xmlns:c16="http://schemas.microsoft.com/office/drawing/2014/chart" uri="{C3380CC4-5D6E-409C-BE32-E72D297353CC}">
                <c16:uniqueId val="{00000007-DA53-424A-8583-B3DA7CE30B8C}"/>
              </c:ext>
            </c:extLst>
          </c:dPt>
          <c:dPt>
            <c:idx val="4"/>
            <c:invertIfNegative val="1"/>
            <c:bubble3D val="0"/>
            <c:spPr>
              <a:solidFill>
                <a:srgbClr val="38ABC4"/>
              </a:solidFill>
            </c:spPr>
            <c:extLst>
              <c:ext xmlns:c16="http://schemas.microsoft.com/office/drawing/2014/chart" uri="{C3380CC4-5D6E-409C-BE32-E72D297353CC}">
                <c16:uniqueId val="{00000009-DA53-424A-8583-B3DA7CE30B8C}"/>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6.4500000000000002E-2</c:v>
                </c:pt>
                <c:pt idx="2">
                  <c:v>0.2581</c:v>
                </c:pt>
                <c:pt idx="3">
                  <c:v>0.3871</c:v>
                </c:pt>
                <c:pt idx="4">
                  <c:v>0.2903</c:v>
                </c:pt>
              </c:numCache>
            </c:numRef>
          </c:val>
          <c:extLst>
            <c:ext xmlns:c16="http://schemas.microsoft.com/office/drawing/2014/chart" uri="{C3380CC4-5D6E-409C-BE32-E72D297353CC}">
              <c16:uniqueId val="{0000000A-DA53-424A-8583-B3DA7CE30B8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CB0E-6343-A241-F06218F98F49}"/>
              </c:ext>
            </c:extLst>
          </c:dPt>
          <c:dPt>
            <c:idx val="1"/>
            <c:invertIfNegative val="1"/>
            <c:bubble3D val="0"/>
            <c:spPr>
              <a:solidFill>
                <a:srgbClr val="C6514E"/>
              </a:solidFill>
            </c:spPr>
            <c:extLst>
              <c:ext xmlns:c16="http://schemas.microsoft.com/office/drawing/2014/chart" uri="{C3380CC4-5D6E-409C-BE32-E72D297353CC}">
                <c16:uniqueId val="{00000003-CB0E-6343-A241-F06218F98F49}"/>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General</c:formatCode>
                <c:ptCount val="2"/>
                <c:pt idx="0">
                  <c:v>0.871</c:v>
                </c:pt>
                <c:pt idx="1">
                  <c:v>0.129</c:v>
                </c:pt>
              </c:numCache>
            </c:numRef>
          </c:val>
          <c:extLst>
            <c:ext xmlns:c16="http://schemas.microsoft.com/office/drawing/2014/chart" uri="{C3380CC4-5D6E-409C-BE32-E72D297353CC}">
              <c16:uniqueId val="{00000004-CB0E-6343-A241-F06218F98F4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2BAF-7E4C-8D40-C5CA836B7CD4}"/>
              </c:ext>
            </c:extLst>
          </c:dPt>
          <c:dPt>
            <c:idx val="1"/>
            <c:invertIfNegative val="1"/>
            <c:bubble3D val="0"/>
            <c:spPr>
              <a:solidFill>
                <a:srgbClr val="C6514E"/>
              </a:solidFill>
            </c:spPr>
            <c:extLst>
              <c:ext xmlns:c16="http://schemas.microsoft.com/office/drawing/2014/chart" uri="{C3380CC4-5D6E-409C-BE32-E72D297353CC}">
                <c16:uniqueId val="{00000003-2BAF-7E4C-8D40-C5CA836B7CD4}"/>
              </c:ext>
            </c:extLst>
          </c:dPt>
          <c:dPt>
            <c:idx val="2"/>
            <c:invertIfNegative val="1"/>
            <c:bubble3D val="0"/>
            <c:spPr>
              <a:solidFill>
                <a:srgbClr val="96B95D"/>
              </a:solidFill>
            </c:spPr>
            <c:extLst>
              <c:ext xmlns:c16="http://schemas.microsoft.com/office/drawing/2014/chart" uri="{C3380CC4-5D6E-409C-BE32-E72D297353CC}">
                <c16:uniqueId val="{00000005-2BAF-7E4C-8D40-C5CA836B7CD4}"/>
              </c:ext>
            </c:extLst>
          </c:dPt>
          <c:dPt>
            <c:idx val="3"/>
            <c:invertIfNegative val="1"/>
            <c:bubble3D val="0"/>
            <c:spPr>
              <a:solidFill>
                <a:srgbClr val="81649F"/>
              </a:solidFill>
            </c:spPr>
            <c:extLst>
              <c:ext xmlns:c16="http://schemas.microsoft.com/office/drawing/2014/chart" uri="{C3380CC4-5D6E-409C-BE32-E72D297353CC}">
                <c16:uniqueId val="{00000007-2BAF-7E4C-8D40-C5CA836B7CD4}"/>
              </c:ext>
            </c:extLst>
          </c:dPt>
          <c:dPt>
            <c:idx val="4"/>
            <c:invertIfNegative val="1"/>
            <c:bubble3D val="0"/>
            <c:spPr>
              <a:solidFill>
                <a:srgbClr val="38ABC4"/>
              </a:solidFill>
            </c:spPr>
            <c:extLst>
              <c:ext xmlns:c16="http://schemas.microsoft.com/office/drawing/2014/chart" uri="{C3380CC4-5D6E-409C-BE32-E72D297353CC}">
                <c16:uniqueId val="{00000009-2BAF-7E4C-8D40-C5CA836B7CD4}"/>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3.5700000000000003E-2</c:v>
                </c:pt>
                <c:pt idx="1">
                  <c:v>7.1400000000000005E-2</c:v>
                </c:pt>
                <c:pt idx="2">
                  <c:v>0.21429999999999999</c:v>
                </c:pt>
                <c:pt idx="3">
                  <c:v>0.5</c:v>
                </c:pt>
                <c:pt idx="4">
                  <c:v>0.17860000000000001</c:v>
                </c:pt>
              </c:numCache>
            </c:numRef>
          </c:val>
          <c:extLst>
            <c:ext xmlns:c16="http://schemas.microsoft.com/office/drawing/2014/chart" uri="{C3380CC4-5D6E-409C-BE32-E72D297353CC}">
              <c16:uniqueId val="{0000000A-2BAF-7E4C-8D40-C5CA836B7CD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FD37-504B-A740-2C88E8FE4FE4}"/>
              </c:ext>
            </c:extLst>
          </c:dPt>
          <c:dPt>
            <c:idx val="1"/>
            <c:invertIfNegative val="1"/>
            <c:bubble3D val="0"/>
            <c:spPr>
              <a:solidFill>
                <a:srgbClr val="C6514E"/>
              </a:solidFill>
            </c:spPr>
            <c:extLst>
              <c:ext xmlns:c16="http://schemas.microsoft.com/office/drawing/2014/chart" uri="{C3380CC4-5D6E-409C-BE32-E72D297353CC}">
                <c16:uniqueId val="{00000003-FD37-504B-A740-2C88E8FE4FE4}"/>
              </c:ext>
            </c:extLst>
          </c:dPt>
          <c:dPt>
            <c:idx val="2"/>
            <c:invertIfNegative val="1"/>
            <c:bubble3D val="0"/>
            <c:spPr>
              <a:solidFill>
                <a:srgbClr val="96B95D"/>
              </a:solidFill>
            </c:spPr>
            <c:extLst>
              <c:ext xmlns:c16="http://schemas.microsoft.com/office/drawing/2014/chart" uri="{C3380CC4-5D6E-409C-BE32-E72D297353CC}">
                <c16:uniqueId val="{00000005-FD37-504B-A740-2C88E8FE4FE4}"/>
              </c:ext>
            </c:extLst>
          </c:dPt>
          <c:dPt>
            <c:idx val="3"/>
            <c:invertIfNegative val="1"/>
            <c:bubble3D val="0"/>
            <c:spPr>
              <a:solidFill>
                <a:srgbClr val="81649F"/>
              </a:solidFill>
            </c:spPr>
            <c:extLst>
              <c:ext xmlns:c16="http://schemas.microsoft.com/office/drawing/2014/chart" uri="{C3380CC4-5D6E-409C-BE32-E72D297353CC}">
                <c16:uniqueId val="{00000007-FD37-504B-A740-2C88E8FE4FE4}"/>
              </c:ext>
            </c:extLst>
          </c:dPt>
          <c:dPt>
            <c:idx val="4"/>
            <c:invertIfNegative val="1"/>
            <c:bubble3D val="0"/>
            <c:spPr>
              <a:solidFill>
                <a:srgbClr val="38ABC4"/>
              </a:solidFill>
            </c:spPr>
            <c:extLst>
              <c:ext xmlns:c16="http://schemas.microsoft.com/office/drawing/2014/chart" uri="{C3380CC4-5D6E-409C-BE32-E72D297353CC}">
                <c16:uniqueId val="{00000009-FD37-504B-A740-2C88E8FE4FE4}"/>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Not at all important</c:v>
                </c:pt>
                <c:pt idx="1">
                  <c:v>Slightly important </c:v>
                </c:pt>
                <c:pt idx="2">
                  <c:v>Moderately important</c:v>
                </c:pt>
                <c:pt idx="3">
                  <c:v>Very important</c:v>
                </c:pt>
                <c:pt idx="4">
                  <c:v>Extremely important </c:v>
                </c:pt>
              </c:strCache>
            </c:strRef>
          </c:cat>
          <c:val>
            <c:numRef>
              <c:f>Sheet1!$B$2:$B$6</c:f>
              <c:numCache>
                <c:formatCode>General</c:formatCode>
                <c:ptCount val="5"/>
                <c:pt idx="0">
                  <c:v>0</c:v>
                </c:pt>
                <c:pt idx="1">
                  <c:v>0.08</c:v>
                </c:pt>
                <c:pt idx="2">
                  <c:v>0.32</c:v>
                </c:pt>
                <c:pt idx="3">
                  <c:v>0.44</c:v>
                </c:pt>
                <c:pt idx="4">
                  <c:v>0.16</c:v>
                </c:pt>
              </c:numCache>
            </c:numRef>
          </c:val>
          <c:extLst>
            <c:ext xmlns:c16="http://schemas.microsoft.com/office/drawing/2014/chart" uri="{C3380CC4-5D6E-409C-BE32-E72D297353CC}">
              <c16:uniqueId val="{0000000A-FD37-504B-A740-2C88E8FE4FE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7D98-394F-9A7F-1AD93D27F8F0}"/>
              </c:ext>
            </c:extLst>
          </c:dPt>
          <c:dPt>
            <c:idx val="1"/>
            <c:invertIfNegative val="1"/>
            <c:bubble3D val="0"/>
            <c:spPr>
              <a:solidFill>
                <a:srgbClr val="C6514E"/>
              </a:solidFill>
            </c:spPr>
            <c:extLst>
              <c:ext xmlns:c16="http://schemas.microsoft.com/office/drawing/2014/chart" uri="{C3380CC4-5D6E-409C-BE32-E72D297353CC}">
                <c16:uniqueId val="{00000003-7D98-394F-9A7F-1AD93D27F8F0}"/>
              </c:ext>
            </c:extLst>
          </c:dPt>
          <c:dPt>
            <c:idx val="2"/>
            <c:invertIfNegative val="1"/>
            <c:bubble3D val="0"/>
            <c:spPr>
              <a:solidFill>
                <a:srgbClr val="96B95D"/>
              </a:solidFill>
            </c:spPr>
            <c:extLst>
              <c:ext xmlns:c16="http://schemas.microsoft.com/office/drawing/2014/chart" uri="{C3380CC4-5D6E-409C-BE32-E72D297353CC}">
                <c16:uniqueId val="{00000005-7D98-394F-9A7F-1AD93D27F8F0}"/>
              </c:ext>
            </c:extLst>
          </c:dPt>
          <c:dPt>
            <c:idx val="3"/>
            <c:invertIfNegative val="1"/>
            <c:bubble3D val="0"/>
            <c:spPr>
              <a:solidFill>
                <a:srgbClr val="81649F"/>
              </a:solidFill>
            </c:spPr>
            <c:extLst>
              <c:ext xmlns:c16="http://schemas.microsoft.com/office/drawing/2014/chart" uri="{C3380CC4-5D6E-409C-BE32-E72D297353CC}">
                <c16:uniqueId val="{00000007-7D98-394F-9A7F-1AD93D27F8F0}"/>
              </c:ext>
            </c:extLst>
          </c:dPt>
          <c:dPt>
            <c:idx val="4"/>
            <c:invertIfNegative val="1"/>
            <c:bubble3D val="0"/>
            <c:spPr>
              <a:solidFill>
                <a:srgbClr val="38ABC4"/>
              </a:solidFill>
            </c:spPr>
            <c:extLst>
              <c:ext xmlns:c16="http://schemas.microsoft.com/office/drawing/2014/chart" uri="{C3380CC4-5D6E-409C-BE32-E72D297353CC}">
                <c16:uniqueId val="{00000009-7D98-394F-9A7F-1AD93D27F8F0}"/>
              </c:ext>
            </c:extLst>
          </c:dPt>
          <c:dPt>
            <c:idx val="5"/>
            <c:invertIfNegative val="1"/>
            <c:bubble3D val="0"/>
            <c:spPr>
              <a:solidFill>
                <a:srgbClr val="4980BA"/>
              </a:solidFill>
            </c:spPr>
            <c:extLst>
              <c:ext xmlns:c16="http://schemas.microsoft.com/office/drawing/2014/chart" uri="{C3380CC4-5D6E-409C-BE32-E72D297353CC}">
                <c16:uniqueId val="{0000000B-7D98-394F-9A7F-1AD93D27F8F0}"/>
              </c:ext>
            </c:extLst>
          </c:dPt>
          <c:dPt>
            <c:idx val="6"/>
            <c:invertIfNegative val="1"/>
            <c:bubble3D val="0"/>
            <c:spPr>
              <a:solidFill>
                <a:srgbClr val="C6514E"/>
              </a:solidFill>
            </c:spPr>
            <c:extLst>
              <c:ext xmlns:c16="http://schemas.microsoft.com/office/drawing/2014/chart" uri="{C3380CC4-5D6E-409C-BE32-E72D297353CC}">
                <c16:uniqueId val="{0000000D-7D98-394F-9A7F-1AD93D27F8F0}"/>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Fund Balance Policies</c:v>
                </c:pt>
                <c:pt idx="1">
                  <c:v>Debt Management Policies</c:v>
                </c:pt>
                <c:pt idx="2">
                  <c:v>Investment Policies</c:v>
                </c:pt>
                <c:pt idx="3">
                  <c:v>Operating Budget Policies</c:v>
                </c:pt>
                <c:pt idx="4">
                  <c:v>Revenue Policies</c:v>
                </c:pt>
                <c:pt idx="5">
                  <c:v>Capital Budget Policies</c:v>
                </c:pt>
                <c:pt idx="6">
                  <c:v>Other</c:v>
                </c:pt>
              </c:strCache>
            </c:strRef>
          </c:cat>
          <c:val>
            <c:numRef>
              <c:f>Sheet1!$B$2:$B$8</c:f>
              <c:numCache>
                <c:formatCode>General</c:formatCode>
                <c:ptCount val="7"/>
                <c:pt idx="0">
                  <c:v>0.21879999999999999</c:v>
                </c:pt>
                <c:pt idx="1">
                  <c:v>0.1875</c:v>
                </c:pt>
                <c:pt idx="2">
                  <c:v>0.1641</c:v>
                </c:pt>
                <c:pt idx="3">
                  <c:v>0.1406</c:v>
                </c:pt>
                <c:pt idx="4">
                  <c:v>0.125</c:v>
                </c:pt>
                <c:pt idx="5">
                  <c:v>0.1328</c:v>
                </c:pt>
                <c:pt idx="6">
                  <c:v>3.1199999999999999E-2</c:v>
                </c:pt>
              </c:numCache>
            </c:numRef>
          </c:val>
          <c:extLst>
            <c:ext xmlns:c16="http://schemas.microsoft.com/office/drawing/2014/chart" uri="{C3380CC4-5D6E-409C-BE32-E72D297353CC}">
              <c16:uniqueId val="{0000000E-7D98-394F-9A7F-1AD93D27F8F0}"/>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2820-F54E-9F92-35202FDFC212}"/>
              </c:ext>
            </c:extLst>
          </c:dPt>
          <c:dPt>
            <c:idx val="1"/>
            <c:invertIfNegative val="1"/>
            <c:bubble3D val="0"/>
            <c:spPr>
              <a:solidFill>
                <a:srgbClr val="C6514E"/>
              </a:solidFill>
            </c:spPr>
            <c:extLst>
              <c:ext xmlns:c16="http://schemas.microsoft.com/office/drawing/2014/chart" uri="{C3380CC4-5D6E-409C-BE32-E72D297353CC}">
                <c16:uniqueId val="{00000003-2820-F54E-9F92-35202FDFC212}"/>
              </c:ext>
            </c:extLst>
          </c:dPt>
          <c:dPt>
            <c:idx val="2"/>
            <c:invertIfNegative val="1"/>
            <c:bubble3D val="0"/>
            <c:spPr>
              <a:solidFill>
                <a:srgbClr val="96B95D"/>
              </a:solidFill>
            </c:spPr>
            <c:extLst>
              <c:ext xmlns:c16="http://schemas.microsoft.com/office/drawing/2014/chart" uri="{C3380CC4-5D6E-409C-BE32-E72D297353CC}">
                <c16:uniqueId val="{00000005-2820-F54E-9F92-35202FDFC212}"/>
              </c:ext>
            </c:extLst>
          </c:dPt>
          <c:dPt>
            <c:idx val="3"/>
            <c:invertIfNegative val="1"/>
            <c:bubble3D val="0"/>
            <c:spPr>
              <a:solidFill>
                <a:srgbClr val="81649F"/>
              </a:solidFill>
            </c:spPr>
            <c:extLst>
              <c:ext xmlns:c16="http://schemas.microsoft.com/office/drawing/2014/chart" uri="{C3380CC4-5D6E-409C-BE32-E72D297353CC}">
                <c16:uniqueId val="{00000007-2820-F54E-9F92-35202FDFC212}"/>
              </c:ext>
            </c:extLst>
          </c:dPt>
          <c:dPt>
            <c:idx val="4"/>
            <c:invertIfNegative val="1"/>
            <c:bubble3D val="0"/>
            <c:spPr>
              <a:solidFill>
                <a:srgbClr val="38ABC4"/>
              </a:solidFill>
            </c:spPr>
            <c:extLst>
              <c:ext xmlns:c16="http://schemas.microsoft.com/office/drawing/2014/chart" uri="{C3380CC4-5D6E-409C-BE32-E72D297353CC}">
                <c16:uniqueId val="{00000009-2820-F54E-9F92-35202FDFC212}"/>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Annually</c:v>
                </c:pt>
                <c:pt idx="1">
                  <c:v>Monthly</c:v>
                </c:pt>
                <c:pt idx="2">
                  <c:v>When we issue debt</c:v>
                </c:pt>
                <c:pt idx="3">
                  <c:v>Never</c:v>
                </c:pt>
                <c:pt idx="4">
                  <c:v>Other</c:v>
                </c:pt>
              </c:strCache>
            </c:strRef>
          </c:cat>
          <c:val>
            <c:numRef>
              <c:f>Sheet1!$B$2:$B$6</c:f>
              <c:numCache>
                <c:formatCode>General</c:formatCode>
                <c:ptCount val="5"/>
                <c:pt idx="0">
                  <c:v>0.71879999999999999</c:v>
                </c:pt>
                <c:pt idx="1">
                  <c:v>0.125</c:v>
                </c:pt>
                <c:pt idx="2">
                  <c:v>0</c:v>
                </c:pt>
                <c:pt idx="3">
                  <c:v>0</c:v>
                </c:pt>
                <c:pt idx="4">
                  <c:v>0.15620000000000001</c:v>
                </c:pt>
              </c:numCache>
            </c:numRef>
          </c:val>
          <c:extLst>
            <c:ext xmlns:c16="http://schemas.microsoft.com/office/drawing/2014/chart" uri="{C3380CC4-5D6E-409C-BE32-E72D297353CC}">
              <c16:uniqueId val="{0000000A-2820-F54E-9F92-35202FDFC212}"/>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45F0-6440-97C1-3FC50B638DF9}"/>
              </c:ext>
            </c:extLst>
          </c:dPt>
          <c:dPt>
            <c:idx val="1"/>
            <c:invertIfNegative val="1"/>
            <c:bubble3D val="0"/>
            <c:spPr>
              <a:solidFill>
                <a:srgbClr val="C6514E"/>
              </a:solidFill>
            </c:spPr>
            <c:extLst>
              <c:ext xmlns:c16="http://schemas.microsoft.com/office/drawing/2014/chart" uri="{C3380CC4-5D6E-409C-BE32-E72D297353CC}">
                <c16:uniqueId val="{00000003-45F0-6440-97C1-3FC50B638DF9}"/>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General</c:formatCode>
                <c:ptCount val="2"/>
                <c:pt idx="0">
                  <c:v>0.75</c:v>
                </c:pt>
                <c:pt idx="1">
                  <c:v>0.25</c:v>
                </c:pt>
              </c:numCache>
            </c:numRef>
          </c:val>
          <c:extLst>
            <c:ext xmlns:c16="http://schemas.microsoft.com/office/drawing/2014/chart" uri="{C3380CC4-5D6E-409C-BE32-E72D297353CC}">
              <c16:uniqueId val="{00000004-45F0-6440-97C1-3FC50B638DF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E2BB-E84E-A61B-A06F22D0EEE6}"/>
              </c:ext>
            </c:extLst>
          </c:dPt>
          <c:dPt>
            <c:idx val="1"/>
            <c:invertIfNegative val="1"/>
            <c:bubble3D val="0"/>
            <c:spPr>
              <a:solidFill>
                <a:srgbClr val="C6514E"/>
              </a:solidFill>
            </c:spPr>
            <c:extLst>
              <c:ext xmlns:c16="http://schemas.microsoft.com/office/drawing/2014/chart" uri="{C3380CC4-5D6E-409C-BE32-E72D297353CC}">
                <c16:uniqueId val="{00000003-E2BB-E84E-A61B-A06F22D0EEE6}"/>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General</c:formatCode>
                <c:ptCount val="2"/>
                <c:pt idx="0">
                  <c:v>0.8125</c:v>
                </c:pt>
                <c:pt idx="1">
                  <c:v>0.1875</c:v>
                </c:pt>
              </c:numCache>
            </c:numRef>
          </c:val>
          <c:extLst>
            <c:ext xmlns:c16="http://schemas.microsoft.com/office/drawing/2014/chart" uri="{C3380CC4-5D6E-409C-BE32-E72D297353CC}">
              <c16:uniqueId val="{00000004-E2BB-E84E-A61B-A06F22D0EEE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tx>
            <c:strRef>
              <c:f>Sheet1!$B$1</c:f>
              <c:strCache>
                <c:ptCount val="1"/>
              </c:strCache>
            </c:strRef>
          </c:tx>
          <c:invertIfNegative val="1"/>
          <c:dPt>
            <c:idx val="0"/>
            <c:invertIfNegative val="1"/>
            <c:bubble3D val="0"/>
            <c:spPr>
              <a:solidFill>
                <a:srgbClr val="4980BA"/>
              </a:solidFill>
            </c:spPr>
            <c:extLst>
              <c:ext xmlns:c16="http://schemas.microsoft.com/office/drawing/2014/chart" uri="{C3380CC4-5D6E-409C-BE32-E72D297353CC}">
                <c16:uniqueId val="{00000001-0D42-CC47-8590-424DD6C8AFFC}"/>
              </c:ext>
            </c:extLst>
          </c:dPt>
          <c:dPt>
            <c:idx val="1"/>
            <c:invertIfNegative val="1"/>
            <c:bubble3D val="0"/>
            <c:spPr>
              <a:solidFill>
                <a:srgbClr val="C6514E"/>
              </a:solidFill>
            </c:spPr>
            <c:extLst>
              <c:ext xmlns:c16="http://schemas.microsoft.com/office/drawing/2014/chart" uri="{C3380CC4-5D6E-409C-BE32-E72D297353CC}">
                <c16:uniqueId val="{00000003-0D42-CC47-8590-424DD6C8AFFC}"/>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General</c:formatCode>
                <c:ptCount val="2"/>
                <c:pt idx="0">
                  <c:v>0.3</c:v>
                </c:pt>
                <c:pt idx="1">
                  <c:v>0.7</c:v>
                </c:pt>
              </c:numCache>
            </c:numRef>
          </c:val>
          <c:extLst>
            <c:ext xmlns:c16="http://schemas.microsoft.com/office/drawing/2014/chart" uri="{C3380CC4-5D6E-409C-BE32-E72D297353CC}">
              <c16:uniqueId val="{00000004-0D42-CC47-8590-424DD6C8AFF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04352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46752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47490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746702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4164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70137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679879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50916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809713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464973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D69B91-2147-AE44-9A29-A3A04B6CEA19}"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133281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D69B91-2147-AE44-9A29-A3A04B6CEA19}" type="datetimeFigureOut">
              <a:rPr lang="en-US" smtClean="0"/>
              <a:t>6/11/2024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862762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D69B91-2147-AE44-9A29-A3A04B6CEA19}" type="datetimeFigureOut">
              <a:rPr lang="en-US" smtClean="0"/>
              <a:t>6/11/2024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412575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69B91-2147-AE44-9A29-A3A04B6CEA19}" type="datetimeFigureOut">
              <a:rPr lang="en-US" smtClean="0"/>
              <a:t>6/11/2024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873583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96821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34872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7D69B91-2147-AE44-9A29-A3A04B6CEA19}" type="datetimeFigureOut">
              <a:rPr lang="en-US" smtClean="0"/>
              <a:t>6/11/2024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7CAF5E3-590F-234E-9775-BAC5EAE49265}" type="slidenum">
              <a:rPr lang="en-US" smtClean="0"/>
              <a:t>‹#›</a:t>
            </a:fld>
            <a:endParaRPr lang="en-US"/>
          </a:p>
        </p:txBody>
      </p:sp>
    </p:spTree>
    <p:extLst>
      <p:ext uri="{BB962C8B-B14F-4D97-AF65-F5344CB8AC3E}">
        <p14:creationId xmlns:p14="http://schemas.microsoft.com/office/powerpoint/2010/main" val="27344545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sddavis@vt.edu"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381000"/>
            <a:ext cx="7937500" cy="952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500" dirty="0">
              <a:solidFill>
                <a:srgbClr val="000000"/>
              </a:solidFill>
            </a:endParaRPr>
          </a:p>
        </p:txBody>
      </p:sp>
      <p:sp>
        <p:nvSpPr>
          <p:cNvPr id="6" name="New shape"/>
          <p:cNvSpPr/>
          <p:nvPr/>
        </p:nvSpPr>
        <p:spPr>
          <a:xfrm>
            <a:off x="381000" y="1143000"/>
            <a:ext cx="7937500" cy="952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2400" dirty="0">
              <a:solidFill>
                <a:srgbClr val="000000"/>
              </a:solidFill>
            </a:endParaRPr>
          </a:p>
        </p:txBody>
      </p:sp>
      <p:sp>
        <p:nvSpPr>
          <p:cNvPr id="2" name="Title 1">
            <a:extLst>
              <a:ext uri="{FF2B5EF4-FFF2-40B4-BE49-F238E27FC236}">
                <a16:creationId xmlns:a16="http://schemas.microsoft.com/office/drawing/2014/main" id="{94ECA4E6-4BE7-4F40-BF32-9C121DE902EE}"/>
              </a:ext>
            </a:extLst>
          </p:cNvPr>
          <p:cNvSpPr>
            <a:spLocks noGrp="1"/>
          </p:cNvSpPr>
          <p:nvPr>
            <p:ph type="ctrTitle"/>
          </p:nvPr>
        </p:nvSpPr>
        <p:spPr/>
        <p:txBody>
          <a:bodyPr/>
          <a:lstStyle/>
          <a:p>
            <a:r>
              <a:rPr lang="en-US" sz="3600" dirty="0" smtClean="0"/>
              <a:t>Small Towns Conference</a:t>
            </a:r>
            <a:endParaRPr lang="en-US" sz="3600" dirty="0"/>
          </a:p>
        </p:txBody>
      </p:sp>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rPr>
              <a:t>Adopting a balanced budget</a:t>
            </a:r>
          </a:p>
        </p:txBody>
      </p:sp>
      <p:graphicFrame>
        <p:nvGraphicFramePr>
          <p:cNvPr id="6" name="ChartObject"/>
          <p:cNvGraphicFramePr/>
          <p:nvPr>
            <p:extLst>
              <p:ext uri="{D42A27DB-BD31-4B8C-83A1-F6EECF244321}">
                <p14:modId xmlns:p14="http://schemas.microsoft.com/office/powerpoint/2010/main" val="946393346"/>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General Fund Unassigned Fund Balance Levels</a:t>
            </a:r>
          </a:p>
        </p:txBody>
      </p:sp>
      <p:graphicFrame>
        <p:nvGraphicFramePr>
          <p:cNvPr id="6" name="ChartObject"/>
          <p:cNvGraphicFramePr/>
          <p:nvPr>
            <p:extLst>
              <p:ext uri="{D42A27DB-BD31-4B8C-83A1-F6EECF244321}">
                <p14:modId xmlns:p14="http://schemas.microsoft.com/office/powerpoint/2010/main" val="1228276631"/>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Compliance with adopted financial policies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8C9B83F-64CD-41C1-925F-A08801FFD0B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0" name="Straight Connector 9">
              <a:extLst>
                <a:ext uri="{FF2B5EF4-FFF2-40B4-BE49-F238E27FC236}">
                  <a16:creationId xmlns:a16="http://schemas.microsoft.com/office/drawing/2014/main" id="{E1655065-0BD7-4422-BEC0-4401E998090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DDD90AC-ABEC-4A76-9C9C-AD0A5F8FC7F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8DDFC9F4-3B45-402D-8AD7-60B3F08ED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E5763971-E3A3-45C6-9BA8-2E032C7A55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32752E94-0E01-4AF5-A43A-F2FAD8737C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5" name="Picture 4" descr="Calculator, pen, compass, money and a paper with graphs printed on it">
            <a:extLst>
              <a:ext uri="{FF2B5EF4-FFF2-40B4-BE49-F238E27FC236}">
                <a16:creationId xmlns:a16="http://schemas.microsoft.com/office/drawing/2014/main" id="{1A060842-804A-6FCD-F9BD-EA8E2AACFDA5}"/>
              </a:ext>
            </a:extLst>
          </p:cNvPr>
          <p:cNvPicPr>
            <a:picLocks noChangeAspect="1"/>
          </p:cNvPicPr>
          <p:nvPr/>
        </p:nvPicPr>
        <p:blipFill rotWithShape="1">
          <a:blip r:embed="rId2"/>
          <a:srcRect l="35358" r="29094" b="-2"/>
          <a:stretch/>
        </p:blipFill>
        <p:spPr>
          <a:xfrm>
            <a:off x="20" y="-1"/>
            <a:ext cx="404620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le 1">
            <a:extLst>
              <a:ext uri="{FF2B5EF4-FFF2-40B4-BE49-F238E27FC236}">
                <a16:creationId xmlns:a16="http://schemas.microsoft.com/office/drawing/2014/main" id="{C1FE7D0C-8DEC-A443-971B-CEAFCE0D9D4B}"/>
              </a:ext>
            </a:extLst>
          </p:cNvPr>
          <p:cNvSpPr>
            <a:spLocks noGrp="1"/>
          </p:cNvSpPr>
          <p:nvPr>
            <p:ph type="title"/>
          </p:nvPr>
        </p:nvSpPr>
        <p:spPr>
          <a:xfrm>
            <a:off x="4035422" y="1678665"/>
            <a:ext cx="2915879" cy="2372168"/>
          </a:xfrm>
        </p:spPr>
        <p:txBody>
          <a:bodyPr vert="horz" lIns="91440" tIns="45720" rIns="91440" bIns="45720" rtlCol="0" anchor="b">
            <a:normAutofit/>
          </a:bodyPr>
          <a:lstStyle/>
          <a:p>
            <a:pPr algn="r"/>
            <a:r>
              <a:rPr lang="en-US" sz="5000"/>
              <a:t>Financial Policies</a:t>
            </a:r>
          </a:p>
        </p:txBody>
      </p:sp>
    </p:spTree>
    <p:extLst>
      <p:ext uri="{BB962C8B-B14F-4D97-AF65-F5344CB8AC3E}">
        <p14:creationId xmlns:p14="http://schemas.microsoft.com/office/powerpoint/2010/main" val="3294001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Do you have adopted financial policies?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If you have financial policies, what types of financial policies do you currently have?</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If you have financial policies, how often do you monitor compliance with your financial policies?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Has or does your town utilize the services of a municipal financial advisor?</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0000"/>
              </a:solidFill>
            </a:endParaRPr>
          </a:p>
        </p:txBody>
      </p:sp>
      <p:sp>
        <p:nvSpPr>
          <p:cNvPr id="2" name="Title 1">
            <a:extLst>
              <a:ext uri="{FF2B5EF4-FFF2-40B4-BE49-F238E27FC236}">
                <a16:creationId xmlns:a16="http://schemas.microsoft.com/office/drawing/2014/main" id="{8B40AA99-29EB-E54C-90C6-F30D55EA9D0A}"/>
              </a:ext>
            </a:extLst>
          </p:cNvPr>
          <p:cNvSpPr>
            <a:spLocks noGrp="1"/>
          </p:cNvSpPr>
          <p:nvPr>
            <p:ph type="title"/>
          </p:nvPr>
        </p:nvSpPr>
        <p:spPr/>
        <p:txBody>
          <a:bodyPr>
            <a:noAutofit/>
          </a:bodyPr>
          <a:lstStyle/>
          <a:p>
            <a:r>
              <a:rPr lang="en-US" sz="2400" dirty="0">
                <a:solidFill>
                  <a:srgbClr val="000000"/>
                </a:solidFill>
              </a:rPr>
              <a:t>How would your town handle the situation that you were not in compliance with a financial policy?</a:t>
            </a:r>
            <a:br>
              <a:rPr lang="en-US" sz="2400" dirty="0">
                <a:solidFill>
                  <a:srgbClr val="000000"/>
                </a:solidFill>
              </a:rPr>
            </a:br>
            <a:endParaRPr lang="en-US" sz="2400" dirty="0"/>
          </a:p>
        </p:txBody>
      </p:sp>
      <p:sp>
        <p:nvSpPr>
          <p:cNvPr id="3" name="Content Placeholder 2">
            <a:extLst>
              <a:ext uri="{FF2B5EF4-FFF2-40B4-BE49-F238E27FC236}">
                <a16:creationId xmlns:a16="http://schemas.microsoft.com/office/drawing/2014/main" id="{5CD22FE5-3255-0B47-A502-19850B1BF3A2}"/>
              </a:ext>
            </a:extLst>
          </p:cNvPr>
          <p:cNvSpPr>
            <a:spLocks noGrp="1"/>
          </p:cNvSpPr>
          <p:nvPr>
            <p:ph idx="1"/>
          </p:nvPr>
        </p:nvSpPr>
        <p:spPr/>
        <p:txBody>
          <a:bodyPr/>
          <a:lstStyle/>
          <a:p>
            <a:pPr marL="0" marR="0">
              <a:spcBef>
                <a:spcPts val="0"/>
              </a:spcBef>
              <a:spcAft>
                <a:spcPts val="0"/>
              </a:spcAft>
            </a:pPr>
            <a:r>
              <a:rPr lang="en-US" sz="1800" b="1" dirty="0">
                <a:effectLst/>
                <a:ea typeface="Times New Roman" panose="02020603050405020304" pitchFamily="18" charset="0"/>
                <a:cs typeface="Times New Roman" panose="02020603050405020304" pitchFamily="18" charset="0"/>
              </a:rPr>
              <a:t>Notification and Disclosure:</a:t>
            </a:r>
            <a:endParaRPr lang="en-US" sz="1800"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Inform management and council about non-compliance.</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Involve financial advisors and other relevant parties. </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Disclose issues to the CAO and council.</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Communicate with the Town Manager, council, auditors, debt holders, and citizens.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Consult with auditors and determine a plan for compliance. </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Evaluate the situation with the Finance Director.</a:t>
            </a:r>
            <a:endParaRPr lang="en-US"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0000"/>
              </a:solidFill>
            </a:endParaRPr>
          </a:p>
        </p:txBody>
      </p:sp>
      <p:sp>
        <p:nvSpPr>
          <p:cNvPr id="2" name="Title 1">
            <a:extLst>
              <a:ext uri="{FF2B5EF4-FFF2-40B4-BE49-F238E27FC236}">
                <a16:creationId xmlns:a16="http://schemas.microsoft.com/office/drawing/2014/main" id="{8B40AA99-29EB-E54C-90C6-F30D55EA9D0A}"/>
              </a:ext>
            </a:extLst>
          </p:cNvPr>
          <p:cNvSpPr>
            <a:spLocks noGrp="1"/>
          </p:cNvSpPr>
          <p:nvPr>
            <p:ph type="title"/>
          </p:nvPr>
        </p:nvSpPr>
        <p:spPr/>
        <p:txBody>
          <a:bodyPr>
            <a:noAutofit/>
          </a:bodyPr>
          <a:lstStyle/>
          <a:p>
            <a:r>
              <a:rPr lang="en-US" sz="2400" dirty="0">
                <a:solidFill>
                  <a:srgbClr val="000000"/>
                </a:solidFill>
              </a:rPr>
              <a:t>How would your town handle the situation that you were not in compliance with a financial policy?</a:t>
            </a:r>
            <a:br>
              <a:rPr lang="en-US" sz="2400" dirty="0">
                <a:solidFill>
                  <a:srgbClr val="000000"/>
                </a:solidFill>
              </a:rPr>
            </a:br>
            <a:endParaRPr lang="en-US" sz="2400" dirty="0"/>
          </a:p>
        </p:txBody>
      </p:sp>
      <p:sp>
        <p:nvSpPr>
          <p:cNvPr id="3" name="Content Placeholder 2">
            <a:extLst>
              <a:ext uri="{FF2B5EF4-FFF2-40B4-BE49-F238E27FC236}">
                <a16:creationId xmlns:a16="http://schemas.microsoft.com/office/drawing/2014/main" id="{5CD22FE5-3255-0B47-A502-19850B1BF3A2}"/>
              </a:ext>
            </a:extLst>
          </p:cNvPr>
          <p:cNvSpPr>
            <a:spLocks noGrp="1"/>
          </p:cNvSpPr>
          <p:nvPr>
            <p:ph idx="1"/>
          </p:nvPr>
        </p:nvSpPr>
        <p:spPr>
          <a:xfrm>
            <a:off x="609598" y="2160590"/>
            <a:ext cx="7274769" cy="4292746"/>
          </a:xfrm>
        </p:spPr>
        <p:txBody>
          <a:bodyPr>
            <a:normAutofit lnSpcReduction="10000"/>
          </a:bodyPr>
          <a:lstStyle/>
          <a:p>
            <a:pPr marL="0" marR="0">
              <a:spcBef>
                <a:spcPts val="0"/>
              </a:spcBef>
              <a:spcAft>
                <a:spcPts val="0"/>
              </a:spcAft>
            </a:pPr>
            <a:r>
              <a:rPr lang="en-US" sz="1800" b="1" dirty="0">
                <a:effectLst/>
                <a:ea typeface="Times New Roman" panose="02020603050405020304" pitchFamily="18" charset="0"/>
                <a:cs typeface="Times New Roman" panose="02020603050405020304" pitchFamily="18" charset="0"/>
              </a:rPr>
              <a:t>Policy Modifications:</a:t>
            </a:r>
            <a:endParaRPr lang="en-US" sz="1800" dirty="0">
              <a:effectLst/>
              <a:ea typeface="Calibri" panose="020F0502020204030204" pitchFamily="34" charset="0"/>
              <a:cs typeface="Times New Roman" panose="02020603050405020304" pitchFamily="18" charset="0"/>
            </a:endParaRPr>
          </a:p>
          <a:p>
            <a:pPr lvl="1" indent="-342900">
              <a:spcBef>
                <a:spcPts val="0"/>
              </a:spcBef>
              <a:buSzPts val="1200"/>
              <a:buFont typeface="Symbol" pitchFamily="2" charset="2"/>
              <a:buChar char=""/>
              <a:tabLst>
                <a:tab pos="457200" algn="l"/>
              </a:tabLst>
            </a:pPr>
            <a:r>
              <a:rPr lang="en-US" dirty="0">
                <a:effectLst/>
                <a:ea typeface="Times New Roman" panose="02020603050405020304" pitchFamily="18" charset="0"/>
                <a:cs typeface="Times New Roman" panose="02020603050405020304" pitchFamily="18" charset="0"/>
              </a:rPr>
              <a:t>Present modifications to the council and, if necessary, make permanent changes to the policy. </a:t>
            </a:r>
            <a:endParaRPr lang="en-US" dirty="0">
              <a:effectLst/>
              <a:ea typeface="Calibri" panose="020F0502020204030204" pitchFamily="34" charset="0"/>
              <a:cs typeface="Times New Roman" panose="02020603050405020304" pitchFamily="18" charset="0"/>
            </a:endParaRPr>
          </a:p>
          <a:p>
            <a:pPr lvl="1" indent="-342900">
              <a:spcBef>
                <a:spcPts val="0"/>
              </a:spcBef>
              <a:buSzPts val="1200"/>
              <a:buFont typeface="Symbol" pitchFamily="2" charset="2"/>
              <a:buChar char=""/>
              <a:tabLst>
                <a:tab pos="457200" algn="l"/>
              </a:tabLst>
            </a:pPr>
            <a:r>
              <a:rPr lang="en-US" dirty="0">
                <a:effectLst/>
                <a:ea typeface="Times New Roman" panose="02020603050405020304" pitchFamily="18" charset="0"/>
                <a:cs typeface="Times New Roman" panose="02020603050405020304" pitchFamily="18" charset="0"/>
              </a:rPr>
              <a:t>Discuss the policy's purpose and value to ensure alignment with intended goals.</a:t>
            </a:r>
            <a:endParaRPr lang="en-US" dirty="0">
              <a:effectLst/>
              <a:ea typeface="Calibri" panose="020F0502020204030204" pitchFamily="34" charset="0"/>
              <a:cs typeface="Times New Roman" panose="02020603050405020304" pitchFamily="18" charset="0"/>
            </a:endParaRPr>
          </a:p>
          <a:p>
            <a:pPr lvl="1" indent="-342900">
              <a:spcBef>
                <a:spcPts val="0"/>
              </a:spcBef>
              <a:buSzPts val="1200"/>
              <a:buFont typeface="Symbol" pitchFamily="2" charset="2"/>
              <a:buChar char=""/>
              <a:tabLst>
                <a:tab pos="457200" algn="l"/>
              </a:tabLst>
            </a:pPr>
            <a:r>
              <a:rPr lang="en-US" dirty="0">
                <a:effectLst/>
                <a:ea typeface="Times New Roman" panose="02020603050405020304" pitchFamily="18" charset="0"/>
                <a:cs typeface="Times New Roman" panose="02020603050405020304" pitchFamily="18" charset="0"/>
              </a:rPr>
              <a:t>If the policy is outdated, address it with the council.</a:t>
            </a:r>
            <a:endParaRPr lang="en-US" dirty="0">
              <a:effectLst/>
              <a:ea typeface="Calibri" panose="020F0502020204030204" pitchFamily="34" charset="0"/>
              <a:cs typeface="Times New Roman" panose="02020603050405020304" pitchFamily="18" charset="0"/>
            </a:endParaRPr>
          </a:p>
          <a:p>
            <a:pPr lvl="1" indent="-342900">
              <a:spcBef>
                <a:spcPts val="0"/>
              </a:spcBef>
              <a:buSzPts val="1200"/>
              <a:buFont typeface="Symbol" pitchFamily="2" charset="2"/>
              <a:buChar char=""/>
              <a:tabLst>
                <a:tab pos="457200" algn="l"/>
              </a:tabLst>
            </a:pPr>
            <a:r>
              <a:rPr lang="en-US" dirty="0">
                <a:effectLst/>
                <a:ea typeface="Times New Roman" panose="02020603050405020304" pitchFamily="18" charset="0"/>
                <a:cs typeface="Times New Roman" panose="02020603050405020304" pitchFamily="18" charset="0"/>
              </a:rPr>
              <a:t>Implement corrective measures and policy adjustments as needed.</a:t>
            </a:r>
            <a:endParaRPr lang="en-US"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ea typeface="Times New Roman" panose="02020603050405020304" pitchFamily="18" charset="0"/>
                <a:cs typeface="Times New Roman" panose="02020603050405020304" pitchFamily="18" charset="0"/>
              </a:rPr>
              <a:t>Noncompliance Plan of Action:</a:t>
            </a:r>
            <a:endParaRPr lang="en-US" sz="1800"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Council must adopt a plan in the next budget cycle to address non-compliance. </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Take steps to mitigate and prevent future occurrences. </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Establish safeguards and alerts.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Implement corrective actions and safeguards.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Create a plan and timeline for compliance.</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Obtain council approval and endorsement for the plan.</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Call in an advisor for investigation and recommendation.</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Determine the severity and develop a corrective action plan.</a:t>
            </a:r>
            <a:endParaRPr lang="en-US"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05006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381000"/>
            <a:ext cx="7937500" cy="952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500" dirty="0">
              <a:solidFill>
                <a:srgbClr val="000000"/>
              </a:solidFill>
            </a:endParaRPr>
          </a:p>
        </p:txBody>
      </p:sp>
      <p:sp>
        <p:nvSpPr>
          <p:cNvPr id="6" name="New shape"/>
          <p:cNvSpPr/>
          <p:nvPr/>
        </p:nvSpPr>
        <p:spPr>
          <a:xfrm>
            <a:off x="381000" y="1143000"/>
            <a:ext cx="7937500" cy="952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2400" dirty="0">
              <a:solidFill>
                <a:srgbClr val="000000"/>
              </a:solidFill>
            </a:endParaRPr>
          </a:p>
        </p:txBody>
      </p:sp>
      <p:sp>
        <p:nvSpPr>
          <p:cNvPr id="2" name="Title 1">
            <a:extLst>
              <a:ext uri="{FF2B5EF4-FFF2-40B4-BE49-F238E27FC236}">
                <a16:creationId xmlns:a16="http://schemas.microsoft.com/office/drawing/2014/main" id="{94ECA4E6-4BE7-4F40-BF32-9C121DE902EE}"/>
              </a:ext>
            </a:extLst>
          </p:cNvPr>
          <p:cNvSpPr>
            <a:spLocks noGrp="1"/>
          </p:cNvSpPr>
          <p:nvPr>
            <p:ph type="ctrTitle"/>
          </p:nvPr>
        </p:nvSpPr>
        <p:spPr/>
        <p:txBody>
          <a:bodyPr/>
          <a:lstStyle/>
          <a:p>
            <a:r>
              <a:rPr lang="en-US" sz="3600" dirty="0"/>
              <a:t>Defining Local Government Financial Capacity</a:t>
            </a:r>
          </a:p>
        </p:txBody>
      </p:sp>
      <p:sp>
        <p:nvSpPr>
          <p:cNvPr id="3" name="Subtitle 2">
            <a:extLst>
              <a:ext uri="{FF2B5EF4-FFF2-40B4-BE49-F238E27FC236}">
                <a16:creationId xmlns:a16="http://schemas.microsoft.com/office/drawing/2014/main" id="{A28C22C9-4F89-2048-8BB6-CBB6C93389E1}"/>
              </a:ext>
            </a:extLst>
          </p:cNvPr>
          <p:cNvSpPr>
            <a:spLocks noGrp="1"/>
          </p:cNvSpPr>
          <p:nvPr>
            <p:ph type="subTitle" idx="1"/>
          </p:nvPr>
        </p:nvSpPr>
        <p:spPr/>
        <p:txBody>
          <a:bodyPr/>
          <a:lstStyle/>
          <a:p>
            <a:r>
              <a:rPr lang="en-US" dirty="0"/>
              <a:t>Stephanie Dean Davis</a:t>
            </a:r>
          </a:p>
          <a:p>
            <a:r>
              <a:rPr lang="en-US" dirty="0"/>
              <a:t>Collegiate Associate Professor</a:t>
            </a:r>
          </a:p>
        </p:txBody>
      </p:sp>
    </p:spTree>
    <p:extLst>
      <p:ext uri="{BB962C8B-B14F-4D97-AF65-F5344CB8AC3E}">
        <p14:creationId xmlns:p14="http://schemas.microsoft.com/office/powerpoint/2010/main" val="641396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88C9B83F-64CD-41C1-925F-A08801FFD0B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39" name="Straight Connector 38">
              <a:extLst>
                <a:ext uri="{FF2B5EF4-FFF2-40B4-BE49-F238E27FC236}">
                  <a16:creationId xmlns:a16="http://schemas.microsoft.com/office/drawing/2014/main" id="{E1655065-0BD7-4422-BEC0-4401E998090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4DDD90AC-ABEC-4A76-9C9C-AD0A5F8FC7F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1"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Isosceles Triangle 42">
              <a:extLst>
                <a:ext uri="{FF2B5EF4-FFF2-40B4-BE49-F238E27FC236}">
                  <a16:creationId xmlns:a16="http://schemas.microsoft.com/office/drawing/2014/main" id="{8DDFC9F4-3B45-402D-8AD7-60B3F08ED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4"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5"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6"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Isosceles Triangle 46">
              <a:extLst>
                <a:ext uri="{FF2B5EF4-FFF2-40B4-BE49-F238E27FC236}">
                  <a16:creationId xmlns:a16="http://schemas.microsoft.com/office/drawing/2014/main" id="{E5763971-E3A3-45C6-9BA8-2E032C7A55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32752E94-0E01-4AF5-A43A-F2FAD8737C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34" name="Picture 33" descr="A hand holding a pen and shading circles on a sheet">
            <a:extLst>
              <a:ext uri="{FF2B5EF4-FFF2-40B4-BE49-F238E27FC236}">
                <a16:creationId xmlns:a16="http://schemas.microsoft.com/office/drawing/2014/main" id="{8555A1FA-A959-76C7-D086-111DDFBABAD6}"/>
              </a:ext>
            </a:extLst>
          </p:cNvPr>
          <p:cNvPicPr>
            <a:picLocks noChangeAspect="1"/>
          </p:cNvPicPr>
          <p:nvPr/>
        </p:nvPicPr>
        <p:blipFill rotWithShape="1">
          <a:blip r:embed="rId2"/>
          <a:srcRect l="46038" r="19594" b="-2"/>
          <a:stretch/>
        </p:blipFill>
        <p:spPr>
          <a:xfrm>
            <a:off x="20" y="-1"/>
            <a:ext cx="404620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4" name="Title 3">
            <a:extLst>
              <a:ext uri="{FF2B5EF4-FFF2-40B4-BE49-F238E27FC236}">
                <a16:creationId xmlns:a16="http://schemas.microsoft.com/office/drawing/2014/main" id="{5179A030-ACD2-664A-BCEA-ED0D29D97256}"/>
              </a:ext>
            </a:extLst>
          </p:cNvPr>
          <p:cNvSpPr>
            <a:spLocks noGrp="1"/>
          </p:cNvSpPr>
          <p:nvPr>
            <p:ph type="title"/>
          </p:nvPr>
        </p:nvSpPr>
        <p:spPr>
          <a:xfrm>
            <a:off x="4035422" y="1678665"/>
            <a:ext cx="2915879" cy="2372168"/>
          </a:xfrm>
        </p:spPr>
        <p:txBody>
          <a:bodyPr vert="horz" lIns="91440" tIns="45720" rIns="91440" bIns="45720" rtlCol="0" anchor="b">
            <a:normAutofit/>
          </a:bodyPr>
          <a:lstStyle/>
          <a:p>
            <a:pPr algn="r">
              <a:lnSpc>
                <a:spcPct val="90000"/>
              </a:lnSpc>
            </a:pPr>
            <a:r>
              <a:rPr lang="en-US" sz="3400"/>
              <a:t>Fiscal Distress Monitoring for Local Governments</a:t>
            </a:r>
          </a:p>
        </p:txBody>
      </p:sp>
      <p:sp>
        <p:nvSpPr>
          <p:cNvPr id="5" name="Text Placeholder 4">
            <a:extLst>
              <a:ext uri="{FF2B5EF4-FFF2-40B4-BE49-F238E27FC236}">
                <a16:creationId xmlns:a16="http://schemas.microsoft.com/office/drawing/2014/main" id="{9F2A3EED-A503-EF49-9FEC-624FEDEE933F}"/>
              </a:ext>
            </a:extLst>
          </p:cNvPr>
          <p:cNvSpPr>
            <a:spLocks noGrp="1"/>
          </p:cNvSpPr>
          <p:nvPr>
            <p:ph type="body" idx="1"/>
          </p:nvPr>
        </p:nvSpPr>
        <p:spPr>
          <a:xfrm>
            <a:off x="4035422" y="4050833"/>
            <a:ext cx="2920080" cy="1096899"/>
          </a:xfrm>
        </p:spPr>
        <p:txBody>
          <a:bodyPr vert="horz" lIns="91440" tIns="45720" rIns="91440" bIns="45720" rtlCol="0" anchor="t">
            <a:normAutofit/>
          </a:bodyPr>
          <a:lstStyle/>
          <a:p>
            <a:pPr algn="r"/>
            <a:r>
              <a:rPr lang="en-US" sz="1800"/>
              <a:t>Auditor of Public Accounts</a:t>
            </a:r>
          </a:p>
        </p:txBody>
      </p:sp>
    </p:spTree>
    <p:extLst>
      <p:ext uri="{BB962C8B-B14F-4D97-AF65-F5344CB8AC3E}">
        <p14:creationId xmlns:p14="http://schemas.microsoft.com/office/powerpoint/2010/main" val="597531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014BC-7A05-C14D-B03C-A29E3DAE517D}"/>
              </a:ext>
            </a:extLst>
          </p:cNvPr>
          <p:cNvSpPr>
            <a:spLocks noGrp="1"/>
          </p:cNvSpPr>
          <p:nvPr>
            <p:ph type="title"/>
          </p:nvPr>
        </p:nvSpPr>
        <p:spPr/>
        <p:txBody>
          <a:bodyPr/>
          <a:lstStyle/>
          <a:p>
            <a:r>
              <a:rPr lang="en-US" dirty="0"/>
              <a:t>Auditor of Public Accounts</a:t>
            </a:r>
          </a:p>
        </p:txBody>
      </p:sp>
      <p:sp>
        <p:nvSpPr>
          <p:cNvPr id="3" name="Content Placeholder 2">
            <a:extLst>
              <a:ext uri="{FF2B5EF4-FFF2-40B4-BE49-F238E27FC236}">
                <a16:creationId xmlns:a16="http://schemas.microsoft.com/office/drawing/2014/main" id="{A7864E07-261E-F34C-914D-3DDE465559A9}"/>
              </a:ext>
            </a:extLst>
          </p:cNvPr>
          <p:cNvSpPr>
            <a:spLocks noGrp="1"/>
          </p:cNvSpPr>
          <p:nvPr>
            <p:ph idx="1"/>
          </p:nvPr>
        </p:nvSpPr>
        <p:spPr/>
        <p:txBody>
          <a:bodyPr/>
          <a:lstStyle/>
          <a:p>
            <a:r>
              <a:rPr lang="en-US" dirty="0"/>
              <a:t>Fiscal Distress Monitoring Report</a:t>
            </a:r>
          </a:p>
          <a:p>
            <a:r>
              <a:rPr lang="en-US" dirty="0">
                <a:solidFill>
                  <a:srgbClr val="000000"/>
                </a:solidFill>
              </a:rPr>
              <a:t>https://</a:t>
            </a:r>
            <a:r>
              <a:rPr lang="en-US" dirty="0" err="1">
                <a:solidFill>
                  <a:srgbClr val="000000"/>
                </a:solidFill>
              </a:rPr>
              <a:t>www.apa.virginia.gov</a:t>
            </a:r>
            <a:r>
              <a:rPr lang="en-US" dirty="0">
                <a:solidFill>
                  <a:srgbClr val="000000"/>
                </a:solidFill>
              </a:rPr>
              <a:t>/local-government/</a:t>
            </a:r>
            <a:r>
              <a:rPr lang="en-US" dirty="0" err="1">
                <a:solidFill>
                  <a:srgbClr val="000000"/>
                </a:solidFill>
              </a:rPr>
              <a:t>reports?type</a:t>
            </a:r>
            <a:r>
              <a:rPr lang="en-US" dirty="0">
                <a:solidFill>
                  <a:srgbClr val="000000"/>
                </a:solidFill>
              </a:rPr>
              <a:t>=fiscal-distress-monitoring</a:t>
            </a:r>
            <a:endParaRPr lang="en-US" dirty="0"/>
          </a:p>
        </p:txBody>
      </p:sp>
    </p:spTree>
    <p:extLst>
      <p:ext uri="{BB962C8B-B14F-4D97-AF65-F5344CB8AC3E}">
        <p14:creationId xmlns:p14="http://schemas.microsoft.com/office/powerpoint/2010/main" val="3681693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Are you aware of the Fiscal Distress Monitoring report and process that is completed by the State Auditor of Public Accounts? </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If you are aware of the report, do you use this report as a measure of financial capacity for your town?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Do you share the report with your elected officials (council, mayor)?</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Do you use just the financial ratios as a measure of financial capacity for your town?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8C9B83F-64CD-41C1-925F-A08801FFD0B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2" name="Straight Connector 11">
              <a:extLst>
                <a:ext uri="{FF2B5EF4-FFF2-40B4-BE49-F238E27FC236}">
                  <a16:creationId xmlns:a16="http://schemas.microsoft.com/office/drawing/2014/main" id="{E1655065-0BD7-4422-BEC0-4401E998090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DDD90AC-ABEC-4A76-9C9C-AD0A5F8FC7F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8DDFC9F4-3B45-402D-8AD7-60B3F08ED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5763971-E3A3-45C6-9BA8-2E032C7A55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32752E94-0E01-4AF5-A43A-F2FAD8737C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7" name="Picture 6" descr="Magnifying glass showing decling performance">
            <a:extLst>
              <a:ext uri="{FF2B5EF4-FFF2-40B4-BE49-F238E27FC236}">
                <a16:creationId xmlns:a16="http://schemas.microsoft.com/office/drawing/2014/main" id="{AF8CBFB3-5CCF-676A-B66D-991FD63AAA64}"/>
              </a:ext>
            </a:extLst>
          </p:cNvPr>
          <p:cNvPicPr>
            <a:picLocks noChangeAspect="1"/>
          </p:cNvPicPr>
          <p:nvPr/>
        </p:nvPicPr>
        <p:blipFill rotWithShape="1">
          <a:blip r:embed="rId2"/>
          <a:srcRect l="16158" r="44460" b="-2"/>
          <a:stretch/>
        </p:blipFill>
        <p:spPr>
          <a:xfrm>
            <a:off x="20" y="-1"/>
            <a:ext cx="404620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le 1">
            <a:extLst>
              <a:ext uri="{FF2B5EF4-FFF2-40B4-BE49-F238E27FC236}">
                <a16:creationId xmlns:a16="http://schemas.microsoft.com/office/drawing/2014/main" id="{94CDB6B7-DA23-FE42-BCF2-F27D741C833F}"/>
              </a:ext>
            </a:extLst>
          </p:cNvPr>
          <p:cNvSpPr>
            <a:spLocks noGrp="1"/>
          </p:cNvSpPr>
          <p:nvPr>
            <p:ph type="title"/>
          </p:nvPr>
        </p:nvSpPr>
        <p:spPr>
          <a:xfrm>
            <a:off x="4035422" y="1678665"/>
            <a:ext cx="2915879" cy="2372168"/>
          </a:xfrm>
        </p:spPr>
        <p:txBody>
          <a:bodyPr vert="horz" lIns="91440" tIns="45720" rIns="91440" bIns="45720" rtlCol="0" anchor="b">
            <a:normAutofit/>
          </a:bodyPr>
          <a:lstStyle/>
          <a:p>
            <a:pPr algn="r">
              <a:lnSpc>
                <a:spcPct val="90000"/>
              </a:lnSpc>
            </a:pPr>
            <a:r>
              <a:rPr lang="en-US" sz="3000"/>
              <a:t>Updating Elected Officials on Financial Status</a:t>
            </a:r>
          </a:p>
        </p:txBody>
      </p:sp>
    </p:spTree>
    <p:extLst>
      <p:ext uri="{BB962C8B-B14F-4D97-AF65-F5344CB8AC3E}">
        <p14:creationId xmlns:p14="http://schemas.microsoft.com/office/powerpoint/2010/main" val="3208930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467544" y="54868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rPr>
              <a:t>How often do you update the governing body/elected officials on the financial status of the Town?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le 1">
            <a:extLst>
              <a:ext uri="{FF2B5EF4-FFF2-40B4-BE49-F238E27FC236}">
                <a16:creationId xmlns:a16="http://schemas.microsoft.com/office/drawing/2014/main" id="{56BEB0B5-4718-B142-913F-324010E15911}"/>
              </a:ext>
            </a:extLst>
          </p:cNvPr>
          <p:cNvGraphicFramePr>
            <a:graphicFrameLocks noGrp="1"/>
          </p:cNvGraphicFramePr>
          <p:nvPr>
            <p:extLst>
              <p:ext uri="{D42A27DB-BD31-4B8C-83A1-F6EECF244321}">
                <p14:modId xmlns:p14="http://schemas.microsoft.com/office/powerpoint/2010/main" val="4015275983"/>
              </p:ext>
            </p:extLst>
          </p:nvPr>
        </p:nvGraphicFramePr>
        <p:xfrm>
          <a:off x="1175543" y="2276872"/>
          <a:ext cx="6276777" cy="2376262"/>
        </p:xfrm>
        <a:graphic>
          <a:graphicData uri="http://schemas.openxmlformats.org/drawingml/2006/table">
            <a:tbl>
              <a:tblPr firstRow="1" firstCol="1" bandRow="1">
                <a:tableStyleId>{0660B408-B3CF-4A94-85FC-2B1E0A45F4A2}</a:tableStyleId>
              </a:tblPr>
              <a:tblGrid>
                <a:gridCol w="3540473">
                  <a:extLst>
                    <a:ext uri="{9D8B030D-6E8A-4147-A177-3AD203B41FA5}">
                      <a16:colId xmlns:a16="http://schemas.microsoft.com/office/drawing/2014/main" val="443751537"/>
                    </a:ext>
                  </a:extLst>
                </a:gridCol>
                <a:gridCol w="2736304">
                  <a:extLst>
                    <a:ext uri="{9D8B030D-6E8A-4147-A177-3AD203B41FA5}">
                      <a16:colId xmlns:a16="http://schemas.microsoft.com/office/drawing/2014/main" val="1862879117"/>
                    </a:ext>
                  </a:extLst>
                </a:gridCol>
              </a:tblGrid>
              <a:tr h="339466">
                <a:tc>
                  <a:txBody>
                    <a:bodyPr/>
                    <a:lstStyle/>
                    <a:p>
                      <a:pPr marL="0" marR="0" algn="l">
                        <a:spcBef>
                          <a:spcPts val="0"/>
                        </a:spcBef>
                        <a:spcAft>
                          <a:spcPts val="0"/>
                        </a:spcAft>
                      </a:pPr>
                      <a:r>
                        <a:rPr lang="en-US" sz="1200" b="1" dirty="0">
                          <a:effectLst/>
                        </a:rPr>
                        <a:t>Answer</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200" b="1" dirty="0">
                          <a:effectLst/>
                        </a:rPr>
                        <a:t>Percent</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08848205"/>
                  </a:ext>
                </a:extLst>
              </a:tr>
              <a:tr h="339466">
                <a:tc>
                  <a:txBody>
                    <a:bodyPr/>
                    <a:lstStyle/>
                    <a:p>
                      <a:pPr marL="0" marR="0">
                        <a:spcBef>
                          <a:spcPts val="0"/>
                        </a:spcBef>
                        <a:spcAft>
                          <a:spcPts val="0"/>
                        </a:spcAft>
                      </a:pPr>
                      <a:r>
                        <a:rPr lang="en-US" sz="1200" b="0" dirty="0">
                          <a:effectLst/>
                        </a:rPr>
                        <a:t>Annually</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200" b="0" dirty="0">
                          <a:effectLst/>
                        </a:rPr>
                        <a:t>29.55%</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34782592"/>
                  </a:ext>
                </a:extLst>
              </a:tr>
              <a:tr h="339466">
                <a:tc>
                  <a:txBody>
                    <a:bodyPr/>
                    <a:lstStyle/>
                    <a:p>
                      <a:pPr marL="0" marR="0">
                        <a:spcBef>
                          <a:spcPts val="0"/>
                        </a:spcBef>
                        <a:spcAft>
                          <a:spcPts val="0"/>
                        </a:spcAft>
                      </a:pPr>
                      <a:r>
                        <a:rPr lang="en-US" sz="1200" b="0" dirty="0">
                          <a:effectLst/>
                        </a:rPr>
                        <a:t>Quarterly</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200" b="0" dirty="0">
                          <a:effectLst/>
                        </a:rPr>
                        <a:t>13.64%</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22253468"/>
                  </a:ext>
                </a:extLst>
              </a:tr>
              <a:tr h="339466">
                <a:tc>
                  <a:txBody>
                    <a:bodyPr/>
                    <a:lstStyle/>
                    <a:p>
                      <a:pPr marL="0" marR="0">
                        <a:spcBef>
                          <a:spcPts val="0"/>
                        </a:spcBef>
                        <a:spcAft>
                          <a:spcPts val="0"/>
                        </a:spcAft>
                      </a:pPr>
                      <a:r>
                        <a:rPr lang="en-US" sz="1200" b="1" dirty="0">
                          <a:effectLst/>
                        </a:rPr>
                        <a:t>Once a month</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200" b="1" dirty="0">
                          <a:effectLst/>
                        </a:rPr>
                        <a:t>52.27%</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35315478"/>
                  </a:ext>
                </a:extLst>
              </a:tr>
              <a:tr h="339466">
                <a:tc>
                  <a:txBody>
                    <a:bodyPr/>
                    <a:lstStyle/>
                    <a:p>
                      <a:pPr marL="0" marR="0">
                        <a:spcBef>
                          <a:spcPts val="0"/>
                        </a:spcBef>
                        <a:spcAft>
                          <a:spcPts val="0"/>
                        </a:spcAft>
                      </a:pPr>
                      <a:r>
                        <a:rPr lang="en-US" sz="1200" b="0" dirty="0">
                          <a:effectLst/>
                        </a:rPr>
                        <a:t>Never</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200" b="0" dirty="0">
                          <a:effectLst/>
                        </a:rPr>
                        <a:t>0.00%</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09768409"/>
                  </a:ext>
                </a:extLst>
              </a:tr>
              <a:tr h="339466">
                <a:tc>
                  <a:txBody>
                    <a:bodyPr/>
                    <a:lstStyle/>
                    <a:p>
                      <a:pPr marL="0" marR="0">
                        <a:spcBef>
                          <a:spcPts val="0"/>
                        </a:spcBef>
                        <a:spcAft>
                          <a:spcPts val="0"/>
                        </a:spcAft>
                      </a:pPr>
                      <a:r>
                        <a:rPr lang="en-US" sz="1200" b="0" dirty="0">
                          <a:effectLst/>
                        </a:rPr>
                        <a:t>Other</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200" b="0" dirty="0">
                          <a:effectLst/>
                        </a:rPr>
                        <a:t>4.55%</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8091160"/>
                  </a:ext>
                </a:extLst>
              </a:tr>
              <a:tr h="339466">
                <a:tc>
                  <a:txBody>
                    <a:bodyPr/>
                    <a:lstStyle/>
                    <a:p>
                      <a:pPr marL="0" marR="0">
                        <a:spcBef>
                          <a:spcPts val="0"/>
                        </a:spcBef>
                        <a:spcAft>
                          <a:spcPts val="0"/>
                        </a:spcAft>
                      </a:pPr>
                      <a:r>
                        <a:rPr lang="en-US" sz="1200" b="0" dirty="0">
                          <a:effectLst/>
                        </a:rPr>
                        <a:t>Total</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200" b="0" dirty="0">
                          <a:effectLst/>
                        </a:rPr>
                        <a:t>100%</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1409142"/>
                  </a:ext>
                </a:extLst>
              </a:tr>
            </a:tbl>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DF78-E495-3E44-BA6E-15D08ED77E6B}"/>
              </a:ext>
            </a:extLst>
          </p:cNvPr>
          <p:cNvSpPr>
            <a:spLocks noGrp="1"/>
          </p:cNvSpPr>
          <p:nvPr>
            <p:ph type="title"/>
          </p:nvPr>
        </p:nvSpPr>
        <p:spPr/>
        <p:txBody>
          <a:bodyPr>
            <a:normAutofit fontScale="90000"/>
          </a:bodyPr>
          <a:lstStyle/>
          <a:p>
            <a:r>
              <a:rPr lang="en-US" dirty="0"/>
              <a:t>How do you communicate financial information to the governing body?</a:t>
            </a:r>
          </a:p>
        </p:txBody>
      </p:sp>
      <p:graphicFrame>
        <p:nvGraphicFramePr>
          <p:cNvPr id="4" name="Table 4">
            <a:extLst>
              <a:ext uri="{FF2B5EF4-FFF2-40B4-BE49-F238E27FC236}">
                <a16:creationId xmlns:a16="http://schemas.microsoft.com/office/drawing/2014/main" id="{76B586D4-16A3-B240-8A65-AA11083F04C5}"/>
              </a:ext>
            </a:extLst>
          </p:cNvPr>
          <p:cNvGraphicFramePr>
            <a:graphicFrameLocks noGrp="1"/>
          </p:cNvGraphicFramePr>
          <p:nvPr>
            <p:ph idx="1"/>
            <p:extLst>
              <p:ext uri="{D42A27DB-BD31-4B8C-83A1-F6EECF244321}">
                <p14:modId xmlns:p14="http://schemas.microsoft.com/office/powerpoint/2010/main" val="907604186"/>
              </p:ext>
            </p:extLst>
          </p:nvPr>
        </p:nvGraphicFramePr>
        <p:xfrm>
          <a:off x="609600" y="2160588"/>
          <a:ext cx="6482679" cy="2996606"/>
        </p:xfrm>
        <a:graphic>
          <a:graphicData uri="http://schemas.openxmlformats.org/drawingml/2006/table">
            <a:tbl>
              <a:tblPr firstRow="1" bandRow="1">
                <a:tableStyleId>{5C22544A-7EE6-4342-B048-85BDC9FD1C3A}</a:tableStyleId>
              </a:tblPr>
              <a:tblGrid>
                <a:gridCol w="2160893">
                  <a:extLst>
                    <a:ext uri="{9D8B030D-6E8A-4147-A177-3AD203B41FA5}">
                      <a16:colId xmlns:a16="http://schemas.microsoft.com/office/drawing/2014/main" val="1646234815"/>
                    </a:ext>
                  </a:extLst>
                </a:gridCol>
                <a:gridCol w="2160893">
                  <a:extLst>
                    <a:ext uri="{9D8B030D-6E8A-4147-A177-3AD203B41FA5}">
                      <a16:colId xmlns:a16="http://schemas.microsoft.com/office/drawing/2014/main" val="1297639118"/>
                    </a:ext>
                  </a:extLst>
                </a:gridCol>
                <a:gridCol w="2160893">
                  <a:extLst>
                    <a:ext uri="{9D8B030D-6E8A-4147-A177-3AD203B41FA5}">
                      <a16:colId xmlns:a16="http://schemas.microsoft.com/office/drawing/2014/main" val="2842528997"/>
                    </a:ext>
                  </a:extLst>
                </a:gridCol>
              </a:tblGrid>
              <a:tr h="423528">
                <a:tc>
                  <a:txBody>
                    <a:bodyPr/>
                    <a:lstStyle/>
                    <a:p>
                      <a:pPr algn="ctr" rtl="0" fontAlgn="ctr"/>
                      <a:r>
                        <a:rPr lang="en-US" sz="1200" b="1" i="0" u="none" strike="noStrike" dirty="0">
                          <a:solidFill>
                            <a:srgbClr val="FFFFFF"/>
                          </a:solidFill>
                          <a:effectLst/>
                          <a:latin typeface="Times New Roman" panose="02020603050405020304" pitchFamily="18" charset="0"/>
                        </a:rPr>
                        <a:t>Answer</a:t>
                      </a:r>
                    </a:p>
                  </a:txBody>
                  <a:tcPr marL="9525" marR="9525" marT="9525" marB="0" anchor="ctr"/>
                </a:tc>
                <a:tc>
                  <a:txBody>
                    <a:bodyPr/>
                    <a:lstStyle/>
                    <a:p>
                      <a:pPr algn="ctr" rtl="0" fontAlgn="ctr"/>
                      <a:r>
                        <a:rPr lang="en-US" sz="1200" b="1" i="0" u="none" strike="noStrike">
                          <a:solidFill>
                            <a:srgbClr val="FFFFFF"/>
                          </a:solidFill>
                          <a:effectLst/>
                          <a:latin typeface="Times New Roman" panose="02020603050405020304" pitchFamily="18" charset="0"/>
                        </a:rPr>
                        <a:t>Count</a:t>
                      </a:r>
                    </a:p>
                  </a:txBody>
                  <a:tcPr marL="9525" marR="9525" marT="9525" marB="0" anchor="ctr"/>
                </a:tc>
                <a:tc>
                  <a:txBody>
                    <a:bodyPr/>
                    <a:lstStyle/>
                    <a:p>
                      <a:pPr algn="ctr" rtl="0" fontAlgn="ctr"/>
                      <a:r>
                        <a:rPr lang="en-US" sz="1200" b="1" i="0" u="none" strike="noStrike">
                          <a:solidFill>
                            <a:srgbClr val="FFFFFF"/>
                          </a:solidFill>
                          <a:effectLst/>
                          <a:latin typeface="Times New Roman" panose="02020603050405020304" pitchFamily="18" charset="0"/>
                        </a:rPr>
                        <a:t>Percent</a:t>
                      </a:r>
                    </a:p>
                  </a:txBody>
                  <a:tcPr marL="9525" marR="9525" marT="9525" marB="0" anchor="ctr"/>
                </a:tc>
                <a:extLst>
                  <a:ext uri="{0D108BD9-81ED-4DB2-BD59-A6C34878D82A}">
                    <a16:rowId xmlns:a16="http://schemas.microsoft.com/office/drawing/2014/main" val="3195191167"/>
                  </a:ext>
                </a:extLst>
              </a:tr>
              <a:tr h="423528">
                <a:tc>
                  <a:txBody>
                    <a:bodyPr/>
                    <a:lstStyle/>
                    <a:p>
                      <a:pPr algn="l" rtl="0" fontAlgn="ctr"/>
                      <a:r>
                        <a:rPr lang="en-US" sz="1200" b="1" i="0" u="none" strike="noStrike" dirty="0">
                          <a:solidFill>
                            <a:srgbClr val="000000"/>
                          </a:solidFill>
                          <a:effectLst/>
                          <a:latin typeface="Times New Roman" panose="02020603050405020304" pitchFamily="18" charset="0"/>
                        </a:rPr>
                        <a:t>Annual Audit Presentation</a:t>
                      </a:r>
                    </a:p>
                  </a:txBody>
                  <a:tcPr marL="9525" marR="9525" marT="9525" marB="0" anchor="ctr"/>
                </a:tc>
                <a:tc>
                  <a:txBody>
                    <a:bodyPr/>
                    <a:lstStyle/>
                    <a:p>
                      <a:pPr algn="r" rtl="0" fontAlgn="ctr"/>
                      <a:r>
                        <a:rPr lang="en-US" sz="1200" b="1" i="0" u="none" strike="noStrike" dirty="0">
                          <a:solidFill>
                            <a:srgbClr val="000000"/>
                          </a:solidFill>
                          <a:effectLst/>
                          <a:latin typeface="Times New Roman" panose="02020603050405020304" pitchFamily="18" charset="0"/>
                        </a:rPr>
                        <a:t>31</a:t>
                      </a:r>
                    </a:p>
                  </a:txBody>
                  <a:tcPr marL="9525" marR="9525" marT="9525" marB="0" anchor="ctr"/>
                </a:tc>
                <a:tc>
                  <a:txBody>
                    <a:bodyPr/>
                    <a:lstStyle/>
                    <a:p>
                      <a:pPr algn="r" rtl="0" fontAlgn="ctr"/>
                      <a:r>
                        <a:rPr lang="en-US" sz="1200" b="1" i="0" u="none" strike="noStrike" dirty="0">
                          <a:solidFill>
                            <a:srgbClr val="000000"/>
                          </a:solidFill>
                          <a:effectLst/>
                          <a:latin typeface="Times New Roman" panose="02020603050405020304" pitchFamily="18" charset="0"/>
                        </a:rPr>
                        <a:t>26.05%</a:t>
                      </a:r>
                    </a:p>
                  </a:txBody>
                  <a:tcPr marL="9525" marR="9525" marT="9525" marB="0" anchor="ctr"/>
                </a:tc>
                <a:extLst>
                  <a:ext uri="{0D108BD9-81ED-4DB2-BD59-A6C34878D82A}">
                    <a16:rowId xmlns:a16="http://schemas.microsoft.com/office/drawing/2014/main" val="990699616"/>
                  </a:ext>
                </a:extLst>
              </a:tr>
              <a:tr h="439483">
                <a:tc>
                  <a:txBody>
                    <a:bodyPr/>
                    <a:lstStyle/>
                    <a:p>
                      <a:pPr algn="l" rtl="0" fontAlgn="ctr"/>
                      <a:r>
                        <a:rPr lang="en-US" sz="1200" b="0" i="0" u="none" strike="noStrike">
                          <a:solidFill>
                            <a:srgbClr val="000000"/>
                          </a:solidFill>
                          <a:effectLst/>
                          <a:latin typeface="Times New Roman" panose="02020603050405020304" pitchFamily="18" charset="0"/>
                        </a:rPr>
                        <a:t>Through the budget process</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28</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23.53%</a:t>
                      </a:r>
                    </a:p>
                  </a:txBody>
                  <a:tcPr marL="9525" marR="9525" marT="9525" marB="0" anchor="ctr"/>
                </a:tc>
                <a:extLst>
                  <a:ext uri="{0D108BD9-81ED-4DB2-BD59-A6C34878D82A}">
                    <a16:rowId xmlns:a16="http://schemas.microsoft.com/office/drawing/2014/main" val="1495836252"/>
                  </a:ext>
                </a:extLst>
              </a:tr>
              <a:tr h="423528">
                <a:tc>
                  <a:txBody>
                    <a:bodyPr/>
                    <a:lstStyle/>
                    <a:p>
                      <a:pPr algn="l" rtl="0" fontAlgn="ctr"/>
                      <a:r>
                        <a:rPr lang="en-US" sz="1200" b="0" i="0" u="none" strike="noStrike">
                          <a:solidFill>
                            <a:srgbClr val="000000"/>
                          </a:solidFill>
                          <a:effectLst/>
                          <a:latin typeface="Times New Roman" panose="02020603050405020304" pitchFamily="18" charset="0"/>
                        </a:rPr>
                        <a:t>Monthly council package/financial status report</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25</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21.01%</a:t>
                      </a:r>
                    </a:p>
                  </a:txBody>
                  <a:tcPr marL="9525" marR="9525" marT="9525" marB="0" anchor="ctr"/>
                </a:tc>
                <a:extLst>
                  <a:ext uri="{0D108BD9-81ED-4DB2-BD59-A6C34878D82A}">
                    <a16:rowId xmlns:a16="http://schemas.microsoft.com/office/drawing/2014/main" val="232686171"/>
                  </a:ext>
                </a:extLst>
              </a:tr>
              <a:tr h="439483">
                <a:tc>
                  <a:txBody>
                    <a:bodyPr/>
                    <a:lstStyle/>
                    <a:p>
                      <a:pPr algn="l" rtl="0" fontAlgn="ctr"/>
                      <a:r>
                        <a:rPr lang="en-US" sz="1200" b="0" i="0" u="none" strike="noStrike">
                          <a:solidFill>
                            <a:srgbClr val="000000"/>
                          </a:solidFill>
                          <a:effectLst/>
                          <a:latin typeface="Times New Roman" panose="02020603050405020304" pitchFamily="18" charset="0"/>
                        </a:rPr>
                        <a:t>Respond to individual council member requests</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24</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20.17%</a:t>
                      </a:r>
                    </a:p>
                  </a:txBody>
                  <a:tcPr marL="9525" marR="9525" marT="9525" marB="0" anchor="ctr"/>
                </a:tc>
                <a:extLst>
                  <a:ext uri="{0D108BD9-81ED-4DB2-BD59-A6C34878D82A}">
                    <a16:rowId xmlns:a16="http://schemas.microsoft.com/office/drawing/2014/main" val="1239133042"/>
                  </a:ext>
                </a:extLst>
              </a:tr>
              <a:tr h="423528">
                <a:tc>
                  <a:txBody>
                    <a:bodyPr/>
                    <a:lstStyle/>
                    <a:p>
                      <a:pPr algn="l" rtl="0" fontAlgn="ctr"/>
                      <a:r>
                        <a:rPr lang="en-US" sz="1200" b="0" i="0" u="none" strike="noStrike">
                          <a:solidFill>
                            <a:srgbClr val="000000"/>
                          </a:solidFill>
                          <a:effectLst/>
                          <a:latin typeface="Times New Roman" panose="02020603050405020304" pitchFamily="18" charset="0"/>
                        </a:rPr>
                        <a:t>Quarterly Financial report </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r" rtl="0" fontAlgn="ctr"/>
                      <a:r>
                        <a:rPr lang="en-US" sz="1200" b="0" i="0" u="none" strike="noStrike" dirty="0">
                          <a:solidFill>
                            <a:srgbClr val="000000"/>
                          </a:solidFill>
                          <a:effectLst/>
                          <a:latin typeface="Times New Roman" panose="02020603050405020304" pitchFamily="18" charset="0"/>
                        </a:rPr>
                        <a:t>7.56%</a:t>
                      </a:r>
                    </a:p>
                  </a:txBody>
                  <a:tcPr marL="9525" marR="9525" marT="9525" marB="0" anchor="ctr"/>
                </a:tc>
                <a:extLst>
                  <a:ext uri="{0D108BD9-81ED-4DB2-BD59-A6C34878D82A}">
                    <a16:rowId xmlns:a16="http://schemas.microsoft.com/office/drawing/2014/main" val="2101397106"/>
                  </a:ext>
                </a:extLst>
              </a:tr>
              <a:tr h="423528">
                <a:tc>
                  <a:txBody>
                    <a:bodyPr/>
                    <a:lstStyle/>
                    <a:p>
                      <a:pPr algn="l" rtl="0" fontAlgn="ctr"/>
                      <a:r>
                        <a:rPr lang="en-US" sz="1200" b="0" i="0" u="none" strike="noStrike">
                          <a:solidFill>
                            <a:srgbClr val="000000"/>
                          </a:solidFill>
                          <a:effectLst/>
                          <a:latin typeface="Times New Roman" panose="02020603050405020304" pitchFamily="18" charset="0"/>
                        </a:rPr>
                        <a:t>Other</a:t>
                      </a:r>
                    </a:p>
                  </a:txBody>
                  <a:tcPr marL="9525" marR="9525" marT="9525" marB="0" anchor="ctr"/>
                </a:tc>
                <a:tc>
                  <a:txBody>
                    <a:bodyPr/>
                    <a:lstStyle/>
                    <a:p>
                      <a:pPr algn="r" rtl="0" fontAlgn="ctr"/>
                      <a:r>
                        <a:rPr lang="en-US" sz="12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r" rtl="0" fontAlgn="ctr"/>
                      <a:r>
                        <a:rPr lang="en-US" sz="1200" b="0" i="0" u="none" strike="noStrike" dirty="0">
                          <a:solidFill>
                            <a:srgbClr val="000000"/>
                          </a:solidFill>
                          <a:effectLst/>
                          <a:latin typeface="Times New Roman" panose="02020603050405020304" pitchFamily="18" charset="0"/>
                        </a:rPr>
                        <a:t>1.68%</a:t>
                      </a:r>
                    </a:p>
                  </a:txBody>
                  <a:tcPr marL="9525" marR="9525" marT="9525" marB="0" anchor="ctr"/>
                </a:tc>
                <a:extLst>
                  <a:ext uri="{0D108BD9-81ED-4DB2-BD59-A6C34878D82A}">
                    <a16:rowId xmlns:a16="http://schemas.microsoft.com/office/drawing/2014/main" val="2567736199"/>
                  </a:ext>
                </a:extLst>
              </a:tr>
            </a:tbl>
          </a:graphicData>
        </a:graphic>
      </p:graphicFrame>
    </p:spTree>
    <p:extLst>
      <p:ext uri="{BB962C8B-B14F-4D97-AF65-F5344CB8AC3E}">
        <p14:creationId xmlns:p14="http://schemas.microsoft.com/office/powerpoint/2010/main" val="3944478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95536" y="54868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000000"/>
                </a:solidFill>
                <a:latin typeface="Times New Roman" panose="02020603050405020304" pitchFamily="18" charset="0"/>
                <a:cs typeface="Times New Roman" panose="02020603050405020304" pitchFamily="18" charset="0"/>
              </a:rPr>
              <a:t>How important are the following financial reports or data in reporting to the governing body?  What does the governing body want to know about the Town's financials?</a:t>
            </a:r>
          </a:p>
        </p:txBody>
      </p:sp>
      <p:graphicFrame>
        <p:nvGraphicFramePr>
          <p:cNvPr id="2" name="Table 1">
            <a:extLst>
              <a:ext uri="{FF2B5EF4-FFF2-40B4-BE49-F238E27FC236}">
                <a16:creationId xmlns:a16="http://schemas.microsoft.com/office/drawing/2014/main" id="{D6A038BC-E1AC-9341-A8A8-A2D5C511DC84}"/>
              </a:ext>
            </a:extLst>
          </p:cNvPr>
          <p:cNvGraphicFramePr>
            <a:graphicFrameLocks noGrp="1"/>
          </p:cNvGraphicFramePr>
          <p:nvPr>
            <p:extLst>
              <p:ext uri="{D42A27DB-BD31-4B8C-83A1-F6EECF244321}">
                <p14:modId xmlns:p14="http://schemas.microsoft.com/office/powerpoint/2010/main" val="2062354856"/>
              </p:ext>
            </p:extLst>
          </p:nvPr>
        </p:nvGraphicFramePr>
        <p:xfrm>
          <a:off x="611560" y="2132856"/>
          <a:ext cx="7344816" cy="3600400"/>
        </p:xfrm>
        <a:graphic>
          <a:graphicData uri="http://schemas.openxmlformats.org/drawingml/2006/table">
            <a:tbl>
              <a:tblPr>
                <a:tableStyleId>{69CF1AB2-1976-4502-BF36-3FF5EA218861}</a:tableStyleId>
              </a:tblPr>
              <a:tblGrid>
                <a:gridCol w="2628670">
                  <a:extLst>
                    <a:ext uri="{9D8B030D-6E8A-4147-A177-3AD203B41FA5}">
                      <a16:colId xmlns:a16="http://schemas.microsoft.com/office/drawing/2014/main" val="554340754"/>
                    </a:ext>
                  </a:extLst>
                </a:gridCol>
                <a:gridCol w="927766">
                  <a:extLst>
                    <a:ext uri="{9D8B030D-6E8A-4147-A177-3AD203B41FA5}">
                      <a16:colId xmlns:a16="http://schemas.microsoft.com/office/drawing/2014/main" val="2166413901"/>
                    </a:ext>
                  </a:extLst>
                </a:gridCol>
                <a:gridCol w="773139">
                  <a:extLst>
                    <a:ext uri="{9D8B030D-6E8A-4147-A177-3AD203B41FA5}">
                      <a16:colId xmlns:a16="http://schemas.microsoft.com/office/drawing/2014/main" val="226214712"/>
                    </a:ext>
                  </a:extLst>
                </a:gridCol>
                <a:gridCol w="847917">
                  <a:extLst>
                    <a:ext uri="{9D8B030D-6E8A-4147-A177-3AD203B41FA5}">
                      <a16:colId xmlns:a16="http://schemas.microsoft.com/office/drawing/2014/main" val="2297971425"/>
                    </a:ext>
                  </a:extLst>
                </a:gridCol>
                <a:gridCol w="775674">
                  <a:extLst>
                    <a:ext uri="{9D8B030D-6E8A-4147-A177-3AD203B41FA5}">
                      <a16:colId xmlns:a16="http://schemas.microsoft.com/office/drawing/2014/main" val="3511230371"/>
                    </a:ext>
                  </a:extLst>
                </a:gridCol>
                <a:gridCol w="671570">
                  <a:extLst>
                    <a:ext uri="{9D8B030D-6E8A-4147-A177-3AD203B41FA5}">
                      <a16:colId xmlns:a16="http://schemas.microsoft.com/office/drawing/2014/main" val="2193580157"/>
                    </a:ext>
                  </a:extLst>
                </a:gridCol>
                <a:gridCol w="720080">
                  <a:extLst>
                    <a:ext uri="{9D8B030D-6E8A-4147-A177-3AD203B41FA5}">
                      <a16:colId xmlns:a16="http://schemas.microsoft.com/office/drawing/2014/main" val="533548915"/>
                    </a:ext>
                  </a:extLst>
                </a:gridCol>
              </a:tblGrid>
              <a:tr h="1233943">
                <a:tc>
                  <a:txBody>
                    <a:bodyPr/>
                    <a:lstStyle/>
                    <a:p>
                      <a:pPr algn="l" fontAlgn="b"/>
                      <a:r>
                        <a:rPr lang="en-US" sz="1100" u="none" strike="noStrike" dirty="0">
                          <a:effectLst/>
                        </a:rPr>
                        <a:t>Statement</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ctr" fontAlgn="b"/>
                      <a:r>
                        <a:rPr lang="en-US" sz="1100" u="none" strike="noStrike">
                          <a:effectLst/>
                        </a:rPr>
                        <a:t>Not at all important</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ctr" fontAlgn="b"/>
                      <a:r>
                        <a:rPr lang="en-US" sz="1100" u="none" strike="noStrike">
                          <a:effectLst/>
                        </a:rPr>
                        <a:t>Slightly important </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ctr" fontAlgn="b"/>
                      <a:r>
                        <a:rPr lang="en-US" sz="1100" u="none" strike="noStrike" dirty="0">
                          <a:effectLst/>
                        </a:rPr>
                        <a:t>Moderately important</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ctr" fontAlgn="b"/>
                      <a:r>
                        <a:rPr lang="en-US" sz="1100" u="none" strike="noStrike">
                          <a:effectLst/>
                        </a:rPr>
                        <a:t>Very important</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ctr" fontAlgn="b"/>
                      <a:r>
                        <a:rPr lang="en-US" sz="1100" u="none" strike="noStrike">
                          <a:effectLst/>
                        </a:rPr>
                        <a:t>Extremely important </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ctr" fontAlgn="b"/>
                      <a:r>
                        <a:rPr lang="en-US" sz="1100" b="1" u="none" strike="noStrike" dirty="0">
                          <a:effectLst/>
                        </a:rPr>
                        <a:t>Very and Extremely Important</a:t>
                      </a:r>
                      <a:endParaRPr lang="en-US" sz="1100" b="1" i="0" u="none" strike="noStrike" dirty="0">
                        <a:solidFill>
                          <a:srgbClr val="000000"/>
                        </a:solidFill>
                        <a:effectLst/>
                        <a:latin typeface="Calibri" panose="020F0502020204030204" pitchFamily="34" charset="0"/>
                      </a:endParaRPr>
                    </a:p>
                  </a:txBody>
                  <a:tcPr marL="6871" marR="6871" marT="6871" marB="0" anchor="b"/>
                </a:tc>
                <a:extLst>
                  <a:ext uri="{0D108BD9-81ED-4DB2-BD59-A6C34878D82A}">
                    <a16:rowId xmlns:a16="http://schemas.microsoft.com/office/drawing/2014/main" val="1196545182"/>
                  </a:ext>
                </a:extLst>
              </a:tr>
              <a:tr h="514145">
                <a:tc>
                  <a:txBody>
                    <a:bodyPr/>
                    <a:lstStyle/>
                    <a:p>
                      <a:pPr algn="l" fontAlgn="b"/>
                      <a:r>
                        <a:rPr lang="en-US" sz="1100" b="1" u="none" strike="noStrike" dirty="0">
                          <a:effectLst/>
                        </a:rPr>
                        <a:t>Summary revenue and expenditures by fund year to date </a:t>
                      </a:r>
                      <a:endParaRPr lang="en-US" sz="1100" b="1"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b="1" u="none" strike="noStrike">
                          <a:effectLst/>
                        </a:rPr>
                        <a:t>0.00%</a:t>
                      </a:r>
                      <a:endParaRPr lang="en-US" sz="1100" b="1"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b="1" u="none" strike="noStrike">
                          <a:effectLst/>
                        </a:rPr>
                        <a:t>6.25%</a:t>
                      </a:r>
                      <a:endParaRPr lang="en-US" sz="1100" b="1"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b="1" u="none" strike="noStrike">
                          <a:effectLst/>
                        </a:rPr>
                        <a:t>15.63%</a:t>
                      </a:r>
                      <a:endParaRPr lang="en-US" sz="1100" b="1"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b="1" u="none" strike="noStrike" dirty="0">
                          <a:effectLst/>
                        </a:rPr>
                        <a:t>37.50%</a:t>
                      </a:r>
                      <a:endParaRPr lang="en-US" sz="1100" b="1"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b="1" u="none" strike="noStrike" dirty="0">
                          <a:effectLst/>
                        </a:rPr>
                        <a:t>40.63%</a:t>
                      </a:r>
                      <a:endParaRPr lang="en-US" sz="1100" b="1"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b="1" u="none" strike="noStrike" dirty="0">
                          <a:effectLst/>
                        </a:rPr>
                        <a:t>78.13%</a:t>
                      </a:r>
                      <a:endParaRPr lang="en-US" sz="1100" b="1" i="0" u="none" strike="noStrike" dirty="0">
                        <a:solidFill>
                          <a:srgbClr val="000000"/>
                        </a:solidFill>
                        <a:effectLst/>
                        <a:latin typeface="Calibri" panose="020F0502020204030204" pitchFamily="34" charset="0"/>
                      </a:endParaRPr>
                    </a:p>
                  </a:txBody>
                  <a:tcPr marL="6871" marR="6871" marT="6871" marB="0" anchor="b"/>
                </a:tc>
                <a:extLst>
                  <a:ext uri="{0D108BD9-81ED-4DB2-BD59-A6C34878D82A}">
                    <a16:rowId xmlns:a16="http://schemas.microsoft.com/office/drawing/2014/main" val="2324243369"/>
                  </a:ext>
                </a:extLst>
              </a:tr>
              <a:tr h="824022">
                <a:tc>
                  <a:txBody>
                    <a:bodyPr/>
                    <a:lstStyle/>
                    <a:p>
                      <a:pPr algn="l" fontAlgn="b"/>
                      <a:r>
                        <a:rPr lang="en-US" sz="1100" u="none" strike="noStrike" dirty="0">
                          <a:effectLst/>
                        </a:rPr>
                        <a:t>Detail Budget to Actuals for Revenues and Expenditures  - year to date</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3.13%</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6.25%</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18.75%</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31.25%</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40.63%</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71.88%</a:t>
                      </a:r>
                      <a:endParaRPr lang="en-US" sz="1100" b="0" i="0" u="none" strike="noStrike">
                        <a:solidFill>
                          <a:srgbClr val="000000"/>
                        </a:solidFill>
                        <a:effectLst/>
                        <a:latin typeface="Calibri" panose="020F0502020204030204" pitchFamily="34" charset="0"/>
                      </a:endParaRPr>
                    </a:p>
                  </a:txBody>
                  <a:tcPr marL="6871" marR="6871" marT="6871" marB="0" anchor="b"/>
                </a:tc>
                <a:extLst>
                  <a:ext uri="{0D108BD9-81ED-4DB2-BD59-A6C34878D82A}">
                    <a16:rowId xmlns:a16="http://schemas.microsoft.com/office/drawing/2014/main" val="256927827"/>
                  </a:ext>
                </a:extLst>
              </a:tr>
              <a:tr h="514145">
                <a:tc>
                  <a:txBody>
                    <a:bodyPr/>
                    <a:lstStyle/>
                    <a:p>
                      <a:pPr algn="l" fontAlgn="b"/>
                      <a:r>
                        <a:rPr lang="en-US" sz="1100" u="none" strike="noStrike">
                          <a:effectLst/>
                        </a:rPr>
                        <a:t>Cash Balances year to date</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3.13%</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6.25%</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28.13%</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21.88%</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40.63%</a:t>
                      </a:r>
                      <a:endParaRPr lang="en-US" sz="1100" b="0" i="0" u="none" strike="noStrike" dirty="0">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62.50%</a:t>
                      </a:r>
                      <a:endParaRPr lang="en-US" sz="1100" b="0" i="0" u="none" strike="noStrike" dirty="0">
                        <a:solidFill>
                          <a:srgbClr val="000000"/>
                        </a:solidFill>
                        <a:effectLst/>
                        <a:latin typeface="Calibri" panose="020F0502020204030204" pitchFamily="34" charset="0"/>
                      </a:endParaRPr>
                    </a:p>
                  </a:txBody>
                  <a:tcPr marL="6871" marR="6871" marT="6871" marB="0" anchor="b"/>
                </a:tc>
                <a:extLst>
                  <a:ext uri="{0D108BD9-81ED-4DB2-BD59-A6C34878D82A}">
                    <a16:rowId xmlns:a16="http://schemas.microsoft.com/office/drawing/2014/main" val="2881794045"/>
                  </a:ext>
                </a:extLst>
              </a:tr>
              <a:tr h="514145">
                <a:tc>
                  <a:txBody>
                    <a:bodyPr/>
                    <a:lstStyle/>
                    <a:p>
                      <a:pPr algn="l" fontAlgn="b"/>
                      <a:r>
                        <a:rPr lang="en-US" sz="1100" u="none" strike="noStrike">
                          <a:effectLst/>
                        </a:rPr>
                        <a:t>Accounts payable listings (monthly)</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34.38%</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21.88%</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12.50%</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15.63%</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a:effectLst/>
                        </a:rPr>
                        <a:t>15.63%</a:t>
                      </a:r>
                      <a:endParaRPr lang="en-US" sz="1100" b="0" i="0" u="none" strike="noStrike">
                        <a:solidFill>
                          <a:srgbClr val="000000"/>
                        </a:solidFill>
                        <a:effectLst/>
                        <a:latin typeface="Calibri" panose="020F0502020204030204" pitchFamily="34" charset="0"/>
                      </a:endParaRPr>
                    </a:p>
                  </a:txBody>
                  <a:tcPr marL="6871" marR="6871" marT="6871" marB="0" anchor="b"/>
                </a:tc>
                <a:tc>
                  <a:txBody>
                    <a:bodyPr/>
                    <a:lstStyle/>
                    <a:p>
                      <a:pPr algn="r" fontAlgn="b"/>
                      <a:r>
                        <a:rPr lang="en-US" sz="1100" u="none" strike="noStrike" dirty="0">
                          <a:effectLst/>
                        </a:rPr>
                        <a:t>31.25%</a:t>
                      </a:r>
                      <a:endParaRPr lang="en-US" sz="1100" b="0" i="0" u="none" strike="noStrike" dirty="0">
                        <a:solidFill>
                          <a:srgbClr val="000000"/>
                        </a:solidFill>
                        <a:effectLst/>
                        <a:latin typeface="Calibri" panose="020F0502020204030204" pitchFamily="34" charset="0"/>
                      </a:endParaRPr>
                    </a:p>
                  </a:txBody>
                  <a:tcPr marL="6871" marR="6871" marT="6871" marB="0" anchor="b"/>
                </a:tc>
                <a:extLst>
                  <a:ext uri="{0D108BD9-81ED-4DB2-BD59-A6C34878D82A}">
                    <a16:rowId xmlns:a16="http://schemas.microsoft.com/office/drawing/2014/main" val="540301519"/>
                  </a:ext>
                </a:extLst>
              </a:tr>
            </a:tbl>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D105D-812F-CF46-94A5-40B3C7BCCD5A}"/>
              </a:ext>
            </a:extLst>
          </p:cNvPr>
          <p:cNvSpPr>
            <a:spLocks noGrp="1"/>
          </p:cNvSpPr>
          <p:nvPr>
            <p:ph type="title"/>
          </p:nvPr>
        </p:nvSpPr>
        <p:spPr/>
        <p:txBody>
          <a:bodyPr/>
          <a:lstStyle/>
          <a:p>
            <a:r>
              <a:rPr lang="en-US" dirty="0"/>
              <a:t>Defining Local Government Financial Capacity</a:t>
            </a:r>
          </a:p>
        </p:txBody>
      </p:sp>
      <p:sp>
        <p:nvSpPr>
          <p:cNvPr id="3" name="Content Placeholder 2">
            <a:extLst>
              <a:ext uri="{FF2B5EF4-FFF2-40B4-BE49-F238E27FC236}">
                <a16:creationId xmlns:a16="http://schemas.microsoft.com/office/drawing/2014/main" id="{BAB7CE3F-4422-AE4E-8C82-1606D40D4533}"/>
              </a:ext>
            </a:extLst>
          </p:cNvPr>
          <p:cNvSpPr>
            <a:spLocks noGrp="1"/>
          </p:cNvSpPr>
          <p:nvPr>
            <p:ph idx="1"/>
          </p:nvPr>
        </p:nvSpPr>
        <p:spPr/>
        <p:txBody>
          <a:bodyPr/>
          <a:lstStyle/>
          <a:p>
            <a:r>
              <a:rPr lang="en-US" b="0" i="0" dirty="0">
                <a:solidFill>
                  <a:schemeClr val="tx1"/>
                </a:solidFill>
                <a:effectLst/>
              </a:rPr>
              <a:t>Financial capacity is defined as the local government's ability to utilize financial resources to provide stable delivery of public services and to deal with future events.  Think about financial capacity as the ability to actually spend money and get things done on behalf of your citizens; having the ability to weather financial downturns, etc.</a:t>
            </a:r>
          </a:p>
          <a:p>
            <a:r>
              <a:rPr lang="en-US" dirty="0">
                <a:solidFill>
                  <a:schemeClr val="tx1"/>
                </a:solidFill>
              </a:rPr>
              <a:t>But, how do we measure this in our day-to-day work of managing local government finances?  </a:t>
            </a:r>
          </a:p>
        </p:txBody>
      </p:sp>
    </p:spTree>
    <p:extLst>
      <p:ext uri="{BB962C8B-B14F-4D97-AF65-F5344CB8AC3E}">
        <p14:creationId xmlns:p14="http://schemas.microsoft.com/office/powerpoint/2010/main" val="33686815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Summary revenue and expenditures by fund year to date </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Detail Budget to Actuals for Revenues and Expenditures  - year to date</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Cash Balances year to date</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Accounts payable listings (monthly)</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DC27576-7568-9945-AE5F-F551FAEA68BC}"/>
              </a:ext>
            </a:extLst>
          </p:cNvPr>
          <p:cNvSpPr>
            <a:spLocks noGrp="1"/>
          </p:cNvSpPr>
          <p:nvPr>
            <p:ph type="ctrTitle"/>
          </p:nvPr>
        </p:nvSpPr>
        <p:spPr/>
        <p:txBody>
          <a:bodyPr/>
          <a:lstStyle/>
          <a:p>
            <a:r>
              <a:rPr lang="en-US" dirty="0"/>
              <a:t>Economic Vulnerability</a:t>
            </a:r>
          </a:p>
        </p:txBody>
      </p:sp>
    </p:spTree>
    <p:extLst>
      <p:ext uri="{BB962C8B-B14F-4D97-AF65-F5344CB8AC3E}">
        <p14:creationId xmlns:p14="http://schemas.microsoft.com/office/powerpoint/2010/main" val="3386382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Based on your current financials, do you think your Town is prepared for an economic downturn?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95536" y="18864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rPr>
              <a:t>How important are the following for the town to be prepared for an economic downturn?</a:t>
            </a:r>
          </a:p>
        </p:txBody>
      </p:sp>
      <p:graphicFrame>
        <p:nvGraphicFramePr>
          <p:cNvPr id="2" name="Table 1">
            <a:extLst>
              <a:ext uri="{FF2B5EF4-FFF2-40B4-BE49-F238E27FC236}">
                <a16:creationId xmlns:a16="http://schemas.microsoft.com/office/drawing/2014/main" id="{874069A5-39F3-2840-BF05-EE4CBD442D01}"/>
              </a:ext>
            </a:extLst>
          </p:cNvPr>
          <p:cNvGraphicFramePr>
            <a:graphicFrameLocks noGrp="1"/>
          </p:cNvGraphicFramePr>
          <p:nvPr>
            <p:extLst>
              <p:ext uri="{D42A27DB-BD31-4B8C-83A1-F6EECF244321}">
                <p14:modId xmlns:p14="http://schemas.microsoft.com/office/powerpoint/2010/main" val="142600565"/>
              </p:ext>
            </p:extLst>
          </p:nvPr>
        </p:nvGraphicFramePr>
        <p:xfrm>
          <a:off x="1043608" y="1844824"/>
          <a:ext cx="6703391" cy="3312368"/>
        </p:xfrm>
        <a:graphic>
          <a:graphicData uri="http://schemas.openxmlformats.org/drawingml/2006/table">
            <a:tbl>
              <a:tblPr>
                <a:tableStyleId>{5C22544A-7EE6-4342-B048-85BDC9FD1C3A}</a:tableStyleId>
              </a:tblPr>
              <a:tblGrid>
                <a:gridCol w="2013621">
                  <a:extLst>
                    <a:ext uri="{9D8B030D-6E8A-4147-A177-3AD203B41FA5}">
                      <a16:colId xmlns:a16="http://schemas.microsoft.com/office/drawing/2014/main" val="3992878780"/>
                    </a:ext>
                  </a:extLst>
                </a:gridCol>
                <a:gridCol w="755108">
                  <a:extLst>
                    <a:ext uri="{9D8B030D-6E8A-4147-A177-3AD203B41FA5}">
                      <a16:colId xmlns:a16="http://schemas.microsoft.com/office/drawing/2014/main" val="258794344"/>
                    </a:ext>
                  </a:extLst>
                </a:gridCol>
                <a:gridCol w="755108">
                  <a:extLst>
                    <a:ext uri="{9D8B030D-6E8A-4147-A177-3AD203B41FA5}">
                      <a16:colId xmlns:a16="http://schemas.microsoft.com/office/drawing/2014/main" val="2399568921"/>
                    </a:ext>
                  </a:extLst>
                </a:gridCol>
                <a:gridCol w="755108">
                  <a:extLst>
                    <a:ext uri="{9D8B030D-6E8A-4147-A177-3AD203B41FA5}">
                      <a16:colId xmlns:a16="http://schemas.microsoft.com/office/drawing/2014/main" val="2193534289"/>
                    </a:ext>
                  </a:extLst>
                </a:gridCol>
                <a:gridCol w="755108">
                  <a:extLst>
                    <a:ext uri="{9D8B030D-6E8A-4147-A177-3AD203B41FA5}">
                      <a16:colId xmlns:a16="http://schemas.microsoft.com/office/drawing/2014/main" val="1706464584"/>
                    </a:ext>
                  </a:extLst>
                </a:gridCol>
                <a:gridCol w="755108">
                  <a:extLst>
                    <a:ext uri="{9D8B030D-6E8A-4147-A177-3AD203B41FA5}">
                      <a16:colId xmlns:a16="http://schemas.microsoft.com/office/drawing/2014/main" val="1073161382"/>
                    </a:ext>
                  </a:extLst>
                </a:gridCol>
                <a:gridCol w="914230">
                  <a:extLst>
                    <a:ext uri="{9D8B030D-6E8A-4147-A177-3AD203B41FA5}">
                      <a16:colId xmlns:a16="http://schemas.microsoft.com/office/drawing/2014/main" val="3883578433"/>
                    </a:ext>
                  </a:extLst>
                </a:gridCol>
              </a:tblGrid>
              <a:tr h="570111">
                <a:tc>
                  <a:txBody>
                    <a:bodyPr/>
                    <a:lstStyle/>
                    <a:p>
                      <a:pPr algn="ctr" fontAlgn="b"/>
                      <a:r>
                        <a:rPr lang="en-US" sz="900" u="none" strike="noStrike">
                          <a:effectLst/>
                        </a:rPr>
                        <a:t>Statement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Not at all important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Slightly important </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Moderately important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Very important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Extremely important </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Very and Extemely Important</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2684277808"/>
                  </a:ext>
                </a:extLst>
              </a:tr>
              <a:tr h="380074">
                <a:tc>
                  <a:txBody>
                    <a:bodyPr/>
                    <a:lstStyle/>
                    <a:p>
                      <a:pPr algn="l" fontAlgn="b"/>
                      <a:r>
                        <a:rPr lang="en-US" sz="900" b="1" u="none" strike="noStrike" dirty="0">
                          <a:effectLst/>
                        </a:rPr>
                        <a:t>General Fund Unassigned Fund Balance Levels</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0.00%</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6.25%</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0.00%</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37.50%</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56.25%</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93.75%</a:t>
                      </a:r>
                      <a:endParaRPr lang="en-US" sz="900" b="1" i="0" u="none" strike="noStrike" dirty="0">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129023653"/>
                  </a:ext>
                </a:extLst>
              </a:tr>
              <a:tr h="190037">
                <a:tc>
                  <a:txBody>
                    <a:bodyPr/>
                    <a:lstStyle/>
                    <a:p>
                      <a:pPr algn="l" fontAlgn="b"/>
                      <a:r>
                        <a:rPr lang="en-US" sz="900" b="1" u="none" strike="noStrike" dirty="0">
                          <a:effectLst/>
                        </a:rPr>
                        <a:t>Adopting a balanced budget</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0.00%</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0.00%</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6.25%</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40.63%</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53.13%</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93.75%</a:t>
                      </a:r>
                      <a:endParaRPr lang="en-US" sz="900" b="1" i="0" u="none" strike="noStrike" dirty="0">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1655321128"/>
                  </a:ext>
                </a:extLst>
              </a:tr>
              <a:tr h="325925">
                <a:tc>
                  <a:txBody>
                    <a:bodyPr/>
                    <a:lstStyle/>
                    <a:p>
                      <a:pPr algn="l" fontAlgn="b"/>
                      <a:r>
                        <a:rPr lang="en-US" sz="900" u="none" strike="noStrike" dirty="0">
                          <a:effectLst/>
                        </a:rPr>
                        <a:t>Compliance with adopted financial policies</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0.00%</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9.38%</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15.63%</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43.75%</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31.25%</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75.00%</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045712485"/>
                  </a:ext>
                </a:extLst>
              </a:tr>
              <a:tr h="380074">
                <a:tc>
                  <a:txBody>
                    <a:bodyPr/>
                    <a:lstStyle/>
                    <a:p>
                      <a:pPr algn="l" fontAlgn="b"/>
                      <a:r>
                        <a:rPr lang="en-US" sz="900" u="none" strike="noStrike">
                          <a:effectLst/>
                        </a:rPr>
                        <a:t>Tax collection percentages-low uncollectible amounts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3.57%</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7.14%</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21.43%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50.00%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17.86%</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67.86%</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248269951"/>
                  </a:ext>
                </a:extLst>
              </a:tr>
              <a:tr h="190037">
                <a:tc>
                  <a:txBody>
                    <a:bodyPr/>
                    <a:lstStyle/>
                    <a:p>
                      <a:pPr algn="l" fontAlgn="b"/>
                      <a:r>
                        <a:rPr lang="en-US" sz="900" u="none" strike="noStrike">
                          <a:effectLst/>
                        </a:rPr>
                        <a:t>Low debt levels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25.81%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38.71%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29.03%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67.74%</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984705985"/>
                  </a:ext>
                </a:extLst>
              </a:tr>
              <a:tr h="325925">
                <a:tc>
                  <a:txBody>
                    <a:bodyPr/>
                    <a:lstStyle/>
                    <a:p>
                      <a:pPr algn="l" fontAlgn="b"/>
                      <a:r>
                        <a:rPr lang="en-US" sz="900" u="none" strike="noStrike">
                          <a:effectLst/>
                        </a:rPr>
                        <a:t>Adoption of a capital improvement plan</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3.13%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31.25%</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53.13%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12.50%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65.63%</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161798671"/>
                  </a:ext>
                </a:extLst>
              </a:tr>
              <a:tr h="190037">
                <a:tc>
                  <a:txBody>
                    <a:bodyPr/>
                    <a:lstStyle/>
                    <a:p>
                      <a:pPr algn="l" fontAlgn="b"/>
                      <a:r>
                        <a:rPr lang="en-US" sz="900" u="none" strike="noStrike">
                          <a:effectLst/>
                        </a:rPr>
                        <a:t>Budget Stabilization Fund levels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12.90%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16.13%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35.48%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29.03%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64.52%</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4275509895"/>
                  </a:ext>
                </a:extLst>
              </a:tr>
              <a:tr h="190037">
                <a:tc>
                  <a:txBody>
                    <a:bodyPr/>
                    <a:lstStyle/>
                    <a:p>
                      <a:pPr algn="l" fontAlgn="b"/>
                      <a:r>
                        <a:rPr lang="en-US" sz="900" u="none" strike="noStrike">
                          <a:effectLst/>
                        </a:rPr>
                        <a:t>"Clean" unmodified audit opinion</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3.23%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9.68%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22.58%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25.81%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38.71%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64.52%</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2386766730"/>
                  </a:ext>
                </a:extLst>
              </a:tr>
              <a:tr h="190037">
                <a:tc>
                  <a:txBody>
                    <a:bodyPr/>
                    <a:lstStyle/>
                    <a:p>
                      <a:pPr algn="l" fontAlgn="b"/>
                      <a:r>
                        <a:rPr lang="en-US" sz="900" u="none" strike="noStrike">
                          <a:effectLst/>
                        </a:rPr>
                        <a:t>Cash funding for capital projects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8.00%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32.00%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44.00%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60.00%</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4285085946"/>
                  </a:ext>
                </a:extLst>
              </a:tr>
              <a:tr h="190037">
                <a:tc>
                  <a:txBody>
                    <a:bodyPr/>
                    <a:lstStyle/>
                    <a:p>
                      <a:pPr algn="l" fontAlgn="b"/>
                      <a:r>
                        <a:rPr lang="en-US" sz="900" u="none" strike="noStrike">
                          <a:effectLst/>
                        </a:rPr>
                        <a:t>Fiscal Distress Monitoring Ratios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9.68%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9.68%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45.16%</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22.58%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12.90%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35.48%</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2548692445"/>
                  </a:ext>
                </a:extLst>
              </a:tr>
              <a:tr h="190037">
                <a:tc>
                  <a:txBody>
                    <a:bodyPr/>
                    <a:lstStyle/>
                    <a:p>
                      <a:pPr algn="l" fontAlgn="b"/>
                      <a:r>
                        <a:rPr lang="en-US" sz="900" u="none" strike="noStrike">
                          <a:effectLst/>
                        </a:rPr>
                        <a:t>Credit Rating</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16.67%</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33.33%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16.67%</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13.33%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30.00%</a:t>
                      </a:r>
                      <a:endParaRPr lang="en-US" sz="900" b="0" i="0" u="none" strike="noStrike" dirty="0">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433353897"/>
                  </a:ext>
                </a:extLst>
              </a:tr>
            </a:tbl>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General Fund Unassigned Fund Balance Levels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Adopting a balanced budget</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6BC848-680A-6D45-ACC8-14E5EC04DCCD}"/>
              </a:ext>
            </a:extLst>
          </p:cNvPr>
          <p:cNvSpPr>
            <a:spLocks noGrp="1"/>
          </p:cNvSpPr>
          <p:nvPr>
            <p:ph type="title"/>
          </p:nvPr>
        </p:nvSpPr>
        <p:spPr/>
        <p:txBody>
          <a:bodyPr>
            <a:normAutofit/>
          </a:bodyPr>
          <a:lstStyle/>
          <a:p>
            <a:r>
              <a:rPr lang="en-US" sz="1800" dirty="0">
                <a:solidFill>
                  <a:srgbClr val="000000"/>
                </a:solidFill>
              </a:rPr>
              <a:t>Scenario: A small town asks you for help in understanding their financial capacity.  What would you recommend they do to ascertain their financial capacity?</a:t>
            </a:r>
            <a:br>
              <a:rPr lang="en-US" sz="1800" dirty="0">
                <a:solidFill>
                  <a:srgbClr val="000000"/>
                </a:solidFill>
              </a:rPr>
            </a:br>
            <a:endParaRPr lang="en-US" sz="1800" dirty="0"/>
          </a:p>
        </p:txBody>
      </p:sp>
      <p:sp>
        <p:nvSpPr>
          <p:cNvPr id="8" name="Content Placeholder 7">
            <a:extLst>
              <a:ext uri="{FF2B5EF4-FFF2-40B4-BE49-F238E27FC236}">
                <a16:creationId xmlns:a16="http://schemas.microsoft.com/office/drawing/2014/main" id="{42AB388D-3937-D549-A1D0-0FDF53549893}"/>
              </a:ext>
            </a:extLst>
          </p:cNvPr>
          <p:cNvSpPr>
            <a:spLocks noGrp="1"/>
          </p:cNvSpPr>
          <p:nvPr>
            <p:ph idx="1"/>
          </p:nvPr>
        </p:nvSpPr>
        <p:spPr>
          <a:xfrm>
            <a:off x="609599" y="1930400"/>
            <a:ext cx="6347714" cy="4110963"/>
          </a:xfrm>
        </p:spPr>
        <p:txBody>
          <a:bodyPr>
            <a:normAutofit lnSpcReduction="10000"/>
          </a:bodyPr>
          <a:lstStyle/>
          <a:p>
            <a:pPr marL="0" marR="0">
              <a:spcBef>
                <a:spcPts val="0"/>
              </a:spcBef>
              <a:spcAft>
                <a:spcPts val="0"/>
              </a:spcAft>
            </a:pPr>
            <a:r>
              <a:rPr lang="en-US" sz="1800" b="1" dirty="0">
                <a:effectLst/>
                <a:ea typeface="Times New Roman" panose="02020603050405020304" pitchFamily="18" charset="0"/>
                <a:cs typeface="Times New Roman" panose="02020603050405020304" pitchFamily="18" charset="0"/>
              </a:rPr>
              <a:t>Leverage External Resources</a:t>
            </a:r>
            <a:endParaRPr lang="en-US" sz="1800"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Start by requesting policies from other governments.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Understand the importance of structural balance in every fund. </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Engage a municipal financial advisor or benchmark with similar localities.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Consult auditors.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Meet with the audit firm post-annual review.</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Reach out to public resources for financial assessments and grants.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Consult municipal advisory services for professional assistance.</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Discuss with external auditors and utilize state-level resources.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Use assistance from municipal finance advisors and other localities.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Work with auditors and financial management firms.</a:t>
            </a:r>
            <a:endParaRPr lang="en-US"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992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46CB6-5795-0943-95A7-0F753E222D4C}"/>
              </a:ext>
            </a:extLst>
          </p:cNvPr>
          <p:cNvSpPr>
            <a:spLocks noGrp="1"/>
          </p:cNvSpPr>
          <p:nvPr>
            <p:ph type="title"/>
          </p:nvPr>
        </p:nvSpPr>
        <p:spPr/>
        <p:txBody>
          <a:bodyPr/>
          <a:lstStyle/>
          <a:p>
            <a:r>
              <a:rPr lang="en-US" dirty="0"/>
              <a:t>Goals of the Study</a:t>
            </a:r>
          </a:p>
        </p:txBody>
      </p:sp>
      <p:sp>
        <p:nvSpPr>
          <p:cNvPr id="3" name="Content Placeholder 2">
            <a:extLst>
              <a:ext uri="{FF2B5EF4-FFF2-40B4-BE49-F238E27FC236}">
                <a16:creationId xmlns:a16="http://schemas.microsoft.com/office/drawing/2014/main" id="{1E19AFC7-5479-EB4D-B3F1-6AC89A2B5B7D}"/>
              </a:ext>
            </a:extLst>
          </p:cNvPr>
          <p:cNvSpPr>
            <a:spLocks noGrp="1"/>
          </p:cNvSpPr>
          <p:nvPr>
            <p:ph idx="1"/>
          </p:nvPr>
        </p:nvSpPr>
        <p:spPr/>
        <p:txBody>
          <a:bodyPr/>
          <a:lstStyle/>
          <a:p>
            <a:r>
              <a:rPr lang="en-US" dirty="0"/>
              <a:t>This research project was funded in partnership with the Virginia Municipal League and the College of Liberal Art and Human Sciences at Virginia Tech. </a:t>
            </a:r>
          </a:p>
          <a:p>
            <a:r>
              <a:rPr lang="en-US" dirty="0"/>
              <a:t>Goals:</a:t>
            </a:r>
          </a:p>
          <a:p>
            <a:pPr lvl="1"/>
            <a:r>
              <a:rPr lang="en-US" dirty="0"/>
              <a:t>Define local government financial capacity</a:t>
            </a:r>
          </a:p>
          <a:p>
            <a:pPr lvl="1"/>
            <a:r>
              <a:rPr lang="en-US" dirty="0"/>
              <a:t>Develop a tool to help small towns evaluate their financial capacity without the need or requirement for an annual audit</a:t>
            </a:r>
          </a:p>
          <a:p>
            <a:pPr lvl="1"/>
            <a:r>
              <a:rPr lang="en-US" dirty="0"/>
              <a:t>Understand challenges in small towns given previous research on financial impacts from the pandemic</a:t>
            </a:r>
          </a:p>
          <a:p>
            <a:pPr marL="457200" lvl="1" indent="0">
              <a:buNone/>
            </a:pPr>
            <a:endParaRPr lang="en-US" dirty="0"/>
          </a:p>
        </p:txBody>
      </p:sp>
    </p:spTree>
    <p:extLst>
      <p:ext uri="{BB962C8B-B14F-4D97-AF65-F5344CB8AC3E}">
        <p14:creationId xmlns:p14="http://schemas.microsoft.com/office/powerpoint/2010/main" val="2585995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6BC848-680A-6D45-ACC8-14E5EC04DCCD}"/>
              </a:ext>
            </a:extLst>
          </p:cNvPr>
          <p:cNvSpPr>
            <a:spLocks noGrp="1"/>
          </p:cNvSpPr>
          <p:nvPr>
            <p:ph type="title"/>
          </p:nvPr>
        </p:nvSpPr>
        <p:spPr/>
        <p:txBody>
          <a:bodyPr>
            <a:normAutofit/>
          </a:bodyPr>
          <a:lstStyle/>
          <a:p>
            <a:r>
              <a:rPr lang="en-US" sz="1800" dirty="0">
                <a:solidFill>
                  <a:srgbClr val="000000"/>
                </a:solidFill>
              </a:rPr>
              <a:t>Scenario: A small town asks you for help in understanding their financial capacity.  What would you recommend they do to ascertain their financial capacity?</a:t>
            </a:r>
            <a:br>
              <a:rPr lang="en-US" sz="1800" dirty="0">
                <a:solidFill>
                  <a:srgbClr val="000000"/>
                </a:solidFill>
              </a:rPr>
            </a:br>
            <a:endParaRPr lang="en-US" sz="1800" dirty="0"/>
          </a:p>
        </p:txBody>
      </p:sp>
      <p:sp>
        <p:nvSpPr>
          <p:cNvPr id="8" name="Content Placeholder 7">
            <a:extLst>
              <a:ext uri="{FF2B5EF4-FFF2-40B4-BE49-F238E27FC236}">
                <a16:creationId xmlns:a16="http://schemas.microsoft.com/office/drawing/2014/main" id="{42AB388D-3937-D549-A1D0-0FDF53549893}"/>
              </a:ext>
            </a:extLst>
          </p:cNvPr>
          <p:cNvSpPr>
            <a:spLocks noGrp="1"/>
          </p:cNvSpPr>
          <p:nvPr>
            <p:ph idx="1"/>
          </p:nvPr>
        </p:nvSpPr>
        <p:spPr>
          <a:xfrm>
            <a:off x="609598" y="1772816"/>
            <a:ext cx="7634809" cy="4608512"/>
          </a:xfrm>
        </p:spPr>
        <p:txBody>
          <a:bodyPr>
            <a:normAutofit fontScale="92500" lnSpcReduction="10000"/>
          </a:bodyPr>
          <a:lstStyle/>
          <a:p>
            <a:pPr marL="0" marR="0">
              <a:spcBef>
                <a:spcPts val="0"/>
              </a:spcBef>
              <a:spcAft>
                <a:spcPts val="0"/>
              </a:spcAft>
            </a:pPr>
            <a:r>
              <a:rPr lang="en-US" sz="1800" b="1" dirty="0">
                <a:effectLst/>
                <a:ea typeface="Times New Roman" panose="02020603050405020304" pitchFamily="18" charset="0"/>
                <a:cs typeface="Times New Roman" panose="02020603050405020304" pitchFamily="18" charset="0"/>
              </a:rPr>
              <a:t>Conduct A Financial Assessment</a:t>
            </a:r>
            <a:r>
              <a:rPr lang="en-US" sz="1800" dirty="0">
                <a:effectLst/>
                <a:ea typeface="Times New Roman" panose="02020603050405020304" pitchFamily="18" charset="0"/>
                <a:cs typeface="Times New Roman" panose="02020603050405020304" pitchFamily="18" charset="0"/>
              </a:rPr>
              <a:t>:</a:t>
            </a:r>
            <a:endParaRPr lang="en-US" sz="1800"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Review debt to revenue ratio.</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Conduct revenue vs. expenditure analysis.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Assess general fund balance relative to the annual budget and cash for projects. </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Examine cash balances and unassigned fund balance as a percentage of next year's budget.</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Evaluate surplus or deficit trends.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Perform a 3-year cash flow analysis.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Review budget-to-actuals, annual reports, debt schedules, and financial policies.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Analyze unassigned fund balance in relation to expenditures.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Understand revenue trends and expenditure pressures over the past 5 years.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Compare debt to income and evaluate fund balances and credit ratings.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Analyze collections and capital projects plans.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Survey financial stability, focusing on cash reserves and recurring revenues.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Review budget analyses, fund balances, and ratios from APA.</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Consider balanced budgets, appropriate reserves, and avoiding debt for operational costs.</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Share financial plans and engage financial directors for additional guidance.</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Determine specific problems being addressed. </a:t>
            </a:r>
            <a:endParaRPr lang="en-US" dirty="0">
              <a:effectLst/>
              <a:ea typeface="Calibri" panose="020F0502020204030204" pitchFamily="34" charset="0"/>
              <a:cs typeface="Times New Roman" panose="02020603050405020304" pitchFamily="18" charset="0"/>
            </a:endParaRPr>
          </a:p>
          <a:p>
            <a:pPr lvl="1" indent="-342900">
              <a:spcBef>
                <a:spcPts val="0"/>
              </a:spcBef>
              <a:buFont typeface="Symbol" pitchFamily="2" charset="2"/>
              <a:buChar char=""/>
            </a:pPr>
            <a:r>
              <a:rPr lang="en-US" dirty="0">
                <a:effectLst/>
                <a:ea typeface="Times New Roman" panose="02020603050405020304" pitchFamily="18" charset="0"/>
                <a:cs typeface="Times New Roman" panose="02020603050405020304" pitchFamily="18" charset="0"/>
              </a:rPr>
              <a:t>Use Fiscal Distress Monitoring Reports and consider economic issues</a:t>
            </a:r>
            <a:endParaRPr lang="en-US"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294097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6BC848-680A-6D45-ACC8-14E5EC04DCCD}"/>
              </a:ext>
            </a:extLst>
          </p:cNvPr>
          <p:cNvSpPr>
            <a:spLocks noGrp="1"/>
          </p:cNvSpPr>
          <p:nvPr>
            <p:ph type="title"/>
          </p:nvPr>
        </p:nvSpPr>
        <p:spPr/>
        <p:txBody>
          <a:bodyPr>
            <a:normAutofit/>
          </a:bodyPr>
          <a:lstStyle/>
          <a:p>
            <a:r>
              <a:rPr lang="en-US" sz="1800" dirty="0">
                <a:solidFill>
                  <a:srgbClr val="000000"/>
                </a:solidFill>
              </a:rPr>
              <a:t>Scenario: A small town asks you for help in understanding their financial capacity.  What would you recommend they do to ascertain their financial capacity?</a:t>
            </a:r>
            <a:br>
              <a:rPr lang="en-US" sz="1800" dirty="0">
                <a:solidFill>
                  <a:srgbClr val="000000"/>
                </a:solidFill>
              </a:rPr>
            </a:br>
            <a:endParaRPr lang="en-US" sz="1800" dirty="0"/>
          </a:p>
        </p:txBody>
      </p:sp>
      <p:sp>
        <p:nvSpPr>
          <p:cNvPr id="8" name="Content Placeholder 7">
            <a:extLst>
              <a:ext uri="{FF2B5EF4-FFF2-40B4-BE49-F238E27FC236}">
                <a16:creationId xmlns:a16="http://schemas.microsoft.com/office/drawing/2014/main" id="{42AB388D-3937-D549-A1D0-0FDF53549893}"/>
              </a:ext>
            </a:extLst>
          </p:cNvPr>
          <p:cNvSpPr>
            <a:spLocks noGrp="1"/>
          </p:cNvSpPr>
          <p:nvPr>
            <p:ph idx="1"/>
          </p:nvPr>
        </p:nvSpPr>
        <p:spPr>
          <a:xfrm>
            <a:off x="609599" y="1772816"/>
            <a:ext cx="6914730" cy="4608512"/>
          </a:xfrm>
        </p:spPr>
        <p:txBody>
          <a:bodyPr>
            <a:normAutofit/>
          </a:bodyPr>
          <a:lstStyle/>
          <a:p>
            <a:pPr marL="0" marR="0">
              <a:spcBef>
                <a:spcPts val="0"/>
              </a:spcBef>
              <a:spcAft>
                <a:spcPts val="0"/>
              </a:spcAft>
            </a:pPr>
            <a:r>
              <a:rPr lang="en-US" sz="1800" b="1" dirty="0">
                <a:effectLst/>
                <a:ea typeface="Times New Roman" panose="02020603050405020304" pitchFamily="18" charset="0"/>
                <a:cs typeface="Times New Roman" panose="02020603050405020304" pitchFamily="18" charset="0"/>
              </a:rPr>
              <a:t>Develop and Build Internal Capacity</a:t>
            </a:r>
            <a:r>
              <a:rPr lang="en-US" sz="1800" dirty="0">
                <a:effectLst/>
                <a:ea typeface="Times New Roman" panose="02020603050405020304" pitchFamily="18" charset="0"/>
                <a:cs typeface="Times New Roman" panose="02020603050405020304" pitchFamily="18" charset="0"/>
              </a:rPr>
              <a:t>:</a:t>
            </a:r>
            <a:endParaRPr lang="en-US" sz="1800" dirty="0">
              <a:effectLs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Symbol" pitchFamily="2" charset="2"/>
              <a:buChar char=""/>
            </a:pPr>
            <a:r>
              <a:rPr lang="en-US" dirty="0">
                <a:effectLst/>
                <a:ea typeface="Times New Roman" panose="02020603050405020304" pitchFamily="18" charset="0"/>
                <a:cs typeface="Times New Roman" panose="02020603050405020304" pitchFamily="18" charset="0"/>
              </a:rPr>
              <a:t>Assess internal staff capacity for understanding financial issues.</a:t>
            </a:r>
            <a:endParaRPr lang="en-US" dirty="0">
              <a:effectLs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Symbol" pitchFamily="2" charset="2"/>
              <a:buChar char=""/>
            </a:pPr>
            <a:r>
              <a:rPr lang="en-US" dirty="0">
                <a:effectLst/>
                <a:ea typeface="Times New Roman" panose="02020603050405020304" pitchFamily="18" charset="0"/>
                <a:cs typeface="Times New Roman" panose="02020603050405020304" pitchFamily="18" charset="0"/>
              </a:rPr>
              <a:t>Establish or enhance financial policies and internal reports.</a:t>
            </a:r>
            <a:endParaRPr lang="en-US" dirty="0">
              <a:effectLs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Symbol" pitchFamily="2" charset="2"/>
              <a:buChar char=""/>
            </a:pPr>
            <a:r>
              <a:rPr lang="en-US" dirty="0">
                <a:effectLst/>
                <a:ea typeface="Times New Roman" panose="02020603050405020304" pitchFamily="18" charset="0"/>
                <a:cs typeface="Times New Roman" panose="02020603050405020304" pitchFamily="18" charset="0"/>
              </a:rPr>
              <a:t>Educate elected officials on financial standing and budget processes.</a:t>
            </a:r>
            <a:endParaRPr lang="en-US" dirty="0">
              <a:effectLs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Symbol" pitchFamily="2" charset="2"/>
              <a:buChar char=""/>
            </a:pPr>
            <a:r>
              <a:rPr lang="en-US" dirty="0">
                <a:effectLst/>
                <a:ea typeface="Times New Roman" panose="02020603050405020304" pitchFamily="18" charset="0"/>
                <a:cs typeface="Times New Roman" panose="02020603050405020304" pitchFamily="18" charset="0"/>
              </a:rPr>
              <a:t>Conduct intensive internal reviews aligned with strategic goals.</a:t>
            </a:r>
            <a:endParaRPr lang="en-US" dirty="0">
              <a:effectLs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Symbol" pitchFamily="2" charset="2"/>
              <a:buChar char=""/>
            </a:pPr>
            <a:r>
              <a:rPr lang="en-US" dirty="0">
                <a:effectLst/>
                <a:ea typeface="Times New Roman" panose="02020603050405020304" pitchFamily="18" charset="0"/>
                <a:cs typeface="Times New Roman" panose="02020603050405020304" pitchFamily="18" charset="0"/>
              </a:rPr>
              <a:t>Identify mission essential functions and ensure financial resources for infrastructure and HR during disasters.</a:t>
            </a:r>
            <a:endParaRPr lang="en-US" dirty="0">
              <a:effectLst/>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Symbol" pitchFamily="2" charset="2"/>
              <a:buChar char=""/>
            </a:pPr>
            <a:r>
              <a:rPr lang="en-US" dirty="0">
                <a:effectLst/>
                <a:ea typeface="Times New Roman" panose="02020603050405020304" pitchFamily="18" charset="0"/>
                <a:cs typeface="Times New Roman" panose="02020603050405020304" pitchFamily="18" charset="0"/>
              </a:rPr>
              <a:t>Evaluate analytical, coordination, delivery, and regulatory capacities for financial management.</a:t>
            </a:r>
            <a:endParaRPr lang="en-US"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337634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750C1-D400-E246-B52F-0AB250F748C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D0E7EE3-FE9A-EE46-8CCC-DB09FEAB897E}"/>
              </a:ext>
            </a:extLst>
          </p:cNvPr>
          <p:cNvSpPr>
            <a:spLocks noGrp="1"/>
          </p:cNvSpPr>
          <p:nvPr>
            <p:ph idx="1"/>
          </p:nvPr>
        </p:nvSpPr>
        <p:spPr/>
        <p:txBody>
          <a:bodyPr>
            <a:normAutofit lnSpcReduction="10000"/>
          </a:bodyPr>
          <a:lstStyle/>
          <a:p>
            <a:r>
              <a:rPr lang="en-US" dirty="0"/>
              <a:t>Unassigned Fund Balance, Adopting a balanced budget and Compliance with Financial Policies are the most important factors of financial capacity.</a:t>
            </a:r>
          </a:p>
          <a:p>
            <a:r>
              <a:rPr lang="en-US" dirty="0"/>
              <a:t>Fund balance financial policies are routinely adopted by Towns.</a:t>
            </a:r>
          </a:p>
          <a:p>
            <a:r>
              <a:rPr lang="en-US" dirty="0"/>
              <a:t>Many towns are aware of the fiscal distress monitoring report but do not use the report as a measure of financial capacity nor are they sharing the report with elected officials.</a:t>
            </a:r>
          </a:p>
          <a:p>
            <a:r>
              <a:rPr lang="en-US" dirty="0"/>
              <a:t>Most towns update elected officials once a month through a summary revenue and expenditure year to date report.</a:t>
            </a:r>
          </a:p>
          <a:p>
            <a:r>
              <a:rPr lang="en-US" dirty="0"/>
              <a:t>Almost all towns believe they are prepared for an economic downturn.</a:t>
            </a:r>
          </a:p>
          <a:p>
            <a:endParaRPr lang="en-US" dirty="0"/>
          </a:p>
        </p:txBody>
      </p:sp>
    </p:spTree>
    <p:extLst>
      <p:ext uri="{BB962C8B-B14F-4D97-AF65-F5344CB8AC3E}">
        <p14:creationId xmlns:p14="http://schemas.microsoft.com/office/powerpoint/2010/main" val="41954115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98ABC-42CE-6101-241A-0D07574F2A0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C2355D3-AB9D-0E8F-E5AA-791D757149FE}"/>
              </a:ext>
            </a:extLst>
          </p:cNvPr>
          <p:cNvSpPr>
            <a:spLocks noGrp="1"/>
          </p:cNvSpPr>
          <p:nvPr>
            <p:ph idx="1"/>
          </p:nvPr>
        </p:nvSpPr>
        <p:spPr/>
        <p:txBody>
          <a:bodyPr/>
          <a:lstStyle/>
          <a:p>
            <a:r>
              <a:rPr lang="en-US" dirty="0"/>
              <a:t>Develop a tool for towns exempt from annual audits</a:t>
            </a:r>
          </a:p>
          <a:p>
            <a:r>
              <a:rPr lang="en-US" dirty="0"/>
              <a:t>Volunteers?   Please email me at </a:t>
            </a:r>
            <a:r>
              <a:rPr lang="en-US" dirty="0">
                <a:hlinkClick r:id="rId2"/>
              </a:rPr>
              <a:t>sddavis@vt.edu</a:t>
            </a:r>
            <a:endParaRPr lang="en-US" dirty="0"/>
          </a:p>
          <a:p>
            <a:pPr marL="0" indent="0">
              <a:buNone/>
            </a:pPr>
            <a:endParaRPr lang="en-US" dirty="0"/>
          </a:p>
        </p:txBody>
      </p:sp>
    </p:spTree>
    <p:extLst>
      <p:ext uri="{BB962C8B-B14F-4D97-AF65-F5344CB8AC3E}">
        <p14:creationId xmlns:p14="http://schemas.microsoft.com/office/powerpoint/2010/main" val="31968263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AF15F-2D3F-DCD5-E4F6-29EA371D68E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D41B27CE-3D28-2B19-2CCA-37ED8EFB34D7}"/>
              </a:ext>
            </a:extLst>
          </p:cNvPr>
          <p:cNvSpPr>
            <a:spLocks noGrp="1"/>
          </p:cNvSpPr>
          <p:nvPr>
            <p:ph idx="1"/>
          </p:nvPr>
        </p:nvSpPr>
        <p:spPr/>
        <p:txBody>
          <a:bodyPr/>
          <a:lstStyle/>
          <a:p>
            <a:r>
              <a:rPr lang="en-US"/>
              <a:t>Thank you!</a:t>
            </a:r>
          </a:p>
        </p:txBody>
      </p:sp>
    </p:spTree>
    <p:extLst>
      <p:ext uri="{BB962C8B-B14F-4D97-AF65-F5344CB8AC3E}">
        <p14:creationId xmlns:p14="http://schemas.microsoft.com/office/powerpoint/2010/main" val="39925341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B9202-6AA3-5C43-9A34-4EDE5FD69E39}"/>
              </a:ext>
            </a:extLst>
          </p:cNvPr>
          <p:cNvSpPr>
            <a:spLocks noGrp="1"/>
          </p:cNvSpPr>
          <p:nvPr>
            <p:ph type="title"/>
          </p:nvPr>
        </p:nvSpPr>
        <p:spPr/>
        <p:txBody>
          <a:bodyPr/>
          <a:lstStyle/>
          <a:p>
            <a:r>
              <a:rPr lang="en-US" dirty="0"/>
              <a:t>Supplemental Slides</a:t>
            </a:r>
          </a:p>
        </p:txBody>
      </p:sp>
      <p:sp>
        <p:nvSpPr>
          <p:cNvPr id="3" name="Content Placeholder 2">
            <a:extLst>
              <a:ext uri="{FF2B5EF4-FFF2-40B4-BE49-F238E27FC236}">
                <a16:creationId xmlns:a16="http://schemas.microsoft.com/office/drawing/2014/main" id="{55FF6AFD-BB7F-CF4D-92F9-9A53EC2C8B9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48169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19CED1-A6A2-324A-AFD7-E804DBDF96F2}"/>
              </a:ext>
            </a:extLst>
          </p:cNvPr>
          <p:cNvSpPr>
            <a:spLocks noGrp="1"/>
          </p:cNvSpPr>
          <p:nvPr>
            <p:ph type="title"/>
          </p:nvPr>
        </p:nvSpPr>
        <p:spPr/>
        <p:txBody>
          <a:bodyPr>
            <a:normAutofit fontScale="90000"/>
          </a:bodyPr>
          <a:lstStyle/>
          <a:p>
            <a:r>
              <a:rPr lang="en-US" dirty="0"/>
              <a:t>What factors are most important to measuring financial capacity?</a:t>
            </a:r>
          </a:p>
        </p:txBody>
      </p:sp>
      <p:sp>
        <p:nvSpPr>
          <p:cNvPr id="4" name="Rectangle 1">
            <a:extLst>
              <a:ext uri="{FF2B5EF4-FFF2-40B4-BE49-F238E27FC236}">
                <a16:creationId xmlns:a16="http://schemas.microsoft.com/office/drawing/2014/main" id="{9AE207BA-E3FB-794B-AF15-F5D9A76B905D}"/>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8D300503-E3EB-4F4F-894E-B2895EE0AF58}"/>
              </a:ext>
            </a:extLst>
          </p:cNvPr>
          <p:cNvGraphicFramePr>
            <a:graphicFrameLocks noGrp="1"/>
          </p:cNvGraphicFramePr>
          <p:nvPr/>
        </p:nvGraphicFramePr>
        <p:xfrm>
          <a:off x="323527" y="2156047"/>
          <a:ext cx="8210873" cy="4087812"/>
        </p:xfrm>
        <a:graphic>
          <a:graphicData uri="http://schemas.openxmlformats.org/drawingml/2006/table">
            <a:tbl>
              <a:tblPr>
                <a:tableStyleId>{5C22544A-7EE6-4342-B048-85BDC9FD1C3A}</a:tableStyleId>
              </a:tblPr>
              <a:tblGrid>
                <a:gridCol w="2546008">
                  <a:extLst>
                    <a:ext uri="{9D8B030D-6E8A-4147-A177-3AD203B41FA5}">
                      <a16:colId xmlns:a16="http://schemas.microsoft.com/office/drawing/2014/main" val="2491853061"/>
                    </a:ext>
                  </a:extLst>
                </a:gridCol>
                <a:gridCol w="972111">
                  <a:extLst>
                    <a:ext uri="{9D8B030D-6E8A-4147-A177-3AD203B41FA5}">
                      <a16:colId xmlns:a16="http://schemas.microsoft.com/office/drawing/2014/main" val="2046609370"/>
                    </a:ext>
                  </a:extLst>
                </a:gridCol>
                <a:gridCol w="914248">
                  <a:extLst>
                    <a:ext uri="{9D8B030D-6E8A-4147-A177-3AD203B41FA5}">
                      <a16:colId xmlns:a16="http://schemas.microsoft.com/office/drawing/2014/main" val="1919931639"/>
                    </a:ext>
                  </a:extLst>
                </a:gridCol>
                <a:gridCol w="1102305">
                  <a:extLst>
                    <a:ext uri="{9D8B030D-6E8A-4147-A177-3AD203B41FA5}">
                      <a16:colId xmlns:a16="http://schemas.microsoft.com/office/drawing/2014/main" val="3381474896"/>
                    </a:ext>
                  </a:extLst>
                </a:gridCol>
                <a:gridCol w="775375">
                  <a:extLst>
                    <a:ext uri="{9D8B030D-6E8A-4147-A177-3AD203B41FA5}">
                      <a16:colId xmlns:a16="http://schemas.microsoft.com/office/drawing/2014/main" val="4261634316"/>
                    </a:ext>
                  </a:extLst>
                </a:gridCol>
                <a:gridCol w="1041549">
                  <a:extLst>
                    <a:ext uri="{9D8B030D-6E8A-4147-A177-3AD203B41FA5}">
                      <a16:colId xmlns:a16="http://schemas.microsoft.com/office/drawing/2014/main" val="1629093453"/>
                    </a:ext>
                  </a:extLst>
                </a:gridCol>
                <a:gridCol w="859277">
                  <a:extLst>
                    <a:ext uri="{9D8B030D-6E8A-4147-A177-3AD203B41FA5}">
                      <a16:colId xmlns:a16="http://schemas.microsoft.com/office/drawing/2014/main" val="440073338"/>
                    </a:ext>
                  </a:extLst>
                </a:gridCol>
              </a:tblGrid>
              <a:tr h="814198">
                <a:tc>
                  <a:txBody>
                    <a:bodyPr/>
                    <a:lstStyle/>
                    <a:p>
                      <a:pPr algn="ctr" fontAlgn="b"/>
                      <a:r>
                        <a:rPr lang="en-US" sz="1000" u="none" strike="noStrike" dirty="0">
                          <a:effectLst/>
                        </a:rPr>
                        <a:t>Statement</a:t>
                      </a:r>
                      <a:endParaRPr lang="en-US" sz="1000" b="0" i="0" u="none" strike="noStrike" dirty="0">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u="none" strike="noStrike">
                          <a:effectLst/>
                        </a:rPr>
                        <a:t>Not at all important</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u="none" strike="noStrike">
                          <a:effectLst/>
                        </a:rPr>
                        <a:t>Slightly important </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u="none" strike="noStrike">
                          <a:effectLst/>
                        </a:rPr>
                        <a:t>Moderately important</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u="none" strike="noStrike">
                          <a:effectLst/>
                        </a:rPr>
                        <a:t>Very important</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u="none" strike="noStrike">
                          <a:effectLst/>
                        </a:rPr>
                        <a:t>Extremely important </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b="1" u="none" strike="noStrike" dirty="0">
                          <a:effectLst/>
                        </a:rPr>
                        <a:t>Very and Extremely Important</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4086079189"/>
                  </a:ext>
                </a:extLst>
              </a:tr>
              <a:tr h="253308">
                <a:tc>
                  <a:txBody>
                    <a:bodyPr/>
                    <a:lstStyle/>
                    <a:p>
                      <a:pPr algn="l" fontAlgn="b"/>
                      <a:r>
                        <a:rPr lang="en-US" sz="1000" u="none" strike="noStrike">
                          <a:effectLst/>
                        </a:rPr>
                        <a:t>Adopting a balanced budget</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3.13%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31.25%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65.63%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96.88%</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27109744"/>
                  </a:ext>
                </a:extLst>
              </a:tr>
              <a:tr h="351918">
                <a:tc>
                  <a:txBody>
                    <a:bodyPr/>
                    <a:lstStyle/>
                    <a:p>
                      <a:pPr algn="l" fontAlgn="b"/>
                      <a:r>
                        <a:rPr lang="en-US" sz="1000" u="none" strike="noStrike">
                          <a:effectLst/>
                        </a:rPr>
                        <a:t>General Fund Unassigned Fund Balance Levels</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3.13%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6.25%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3.13%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43.75%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43.75%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87.50%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564788051"/>
                  </a:ext>
                </a:extLst>
              </a:tr>
              <a:tr h="351918">
                <a:tc>
                  <a:txBody>
                    <a:bodyPr/>
                    <a:lstStyle/>
                    <a:p>
                      <a:pPr algn="l" fontAlgn="b"/>
                      <a:r>
                        <a:rPr lang="en-US" sz="1000" u="none" strike="noStrike">
                          <a:effectLst/>
                        </a:rPr>
                        <a:t>Compliance with adopted financial policies</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12.50%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43.75%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43.75%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87.50%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481428360"/>
                  </a:ext>
                </a:extLst>
              </a:tr>
              <a:tr h="253308">
                <a:tc>
                  <a:txBody>
                    <a:bodyPr/>
                    <a:lstStyle/>
                    <a:p>
                      <a:pPr algn="l" fontAlgn="b"/>
                      <a:r>
                        <a:rPr lang="en-US" sz="1000" u="none" strike="noStrike">
                          <a:effectLst/>
                        </a:rPr>
                        <a:t>"Clean" unmodified audit opinion</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3.13%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9.38%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34.38%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53.13%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87.50%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1866627742"/>
                  </a:ext>
                </a:extLst>
              </a:tr>
              <a:tr h="253308">
                <a:tc>
                  <a:txBody>
                    <a:bodyPr/>
                    <a:lstStyle/>
                    <a:p>
                      <a:pPr algn="l" fontAlgn="b"/>
                      <a:r>
                        <a:rPr lang="en-US" sz="1000" u="none" strike="noStrike">
                          <a:effectLst/>
                        </a:rPr>
                        <a:t>Cash funding for capital projects</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4.17%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16.67%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54.17%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25.00%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79.17%</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588093566"/>
                  </a:ext>
                </a:extLst>
              </a:tr>
              <a:tr h="351918">
                <a:tc>
                  <a:txBody>
                    <a:bodyPr/>
                    <a:lstStyle/>
                    <a:p>
                      <a:pPr algn="l" fontAlgn="b"/>
                      <a:r>
                        <a:rPr lang="en-US" sz="1000" u="none" strike="noStrike">
                          <a:effectLst/>
                        </a:rPr>
                        <a:t>Adoption of a capital improvement plan</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3.13%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9.38%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18.75%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25.00%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43.75%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68.75%</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125542612"/>
                  </a:ext>
                </a:extLst>
              </a:tr>
              <a:tr h="253308">
                <a:tc>
                  <a:txBody>
                    <a:bodyPr/>
                    <a:lstStyle/>
                    <a:p>
                      <a:pPr algn="l" fontAlgn="b"/>
                      <a:r>
                        <a:rPr lang="en-US" sz="1000" u="none" strike="noStrike" dirty="0">
                          <a:effectLst/>
                        </a:rPr>
                        <a:t>Low debt levels</a:t>
                      </a:r>
                      <a:endParaRPr lang="en-US" sz="1000" b="0"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9.68%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25.81%</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38.71%</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25.81%</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64.52%</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167512967"/>
                  </a:ext>
                </a:extLst>
              </a:tr>
              <a:tr h="444704">
                <a:tc>
                  <a:txBody>
                    <a:bodyPr/>
                    <a:lstStyle/>
                    <a:p>
                      <a:pPr algn="l" fontAlgn="b"/>
                      <a:r>
                        <a:rPr lang="en-US" sz="1000" u="none" strike="noStrike" dirty="0">
                          <a:effectLst/>
                        </a:rPr>
                        <a:t>Tax collection percentages-low uncollectible amounts</a:t>
                      </a:r>
                      <a:endParaRPr lang="en-US" sz="1000" b="0"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6.90%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6.90%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24.14%</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37.93%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24.14%</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62.07%</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555547855"/>
                  </a:ext>
                </a:extLst>
              </a:tr>
              <a:tr h="253308">
                <a:tc>
                  <a:txBody>
                    <a:bodyPr/>
                    <a:lstStyle/>
                    <a:p>
                      <a:pPr algn="l" fontAlgn="b"/>
                      <a:r>
                        <a:rPr lang="en-US" sz="1000" u="none" strike="noStrike">
                          <a:effectLst/>
                        </a:rPr>
                        <a:t>Budget Stabilization Fund levels</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9.38%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18.75%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21.88%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37.50%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12.50%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50.00%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939095503"/>
                  </a:ext>
                </a:extLst>
              </a:tr>
              <a:tr h="253308">
                <a:tc>
                  <a:txBody>
                    <a:bodyPr/>
                    <a:lstStyle/>
                    <a:p>
                      <a:pPr algn="l" fontAlgn="b"/>
                      <a:r>
                        <a:rPr lang="en-US" sz="1000" u="none" strike="noStrike">
                          <a:effectLst/>
                        </a:rPr>
                        <a:t>Fiscal Distress Monitoring Ratios</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13.33%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36.67%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30.00%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71731891"/>
                  </a:ext>
                </a:extLst>
              </a:tr>
              <a:tr h="253308">
                <a:tc>
                  <a:txBody>
                    <a:bodyPr/>
                    <a:lstStyle/>
                    <a:p>
                      <a:pPr algn="l" fontAlgn="b"/>
                      <a:r>
                        <a:rPr lang="en-US" sz="1000" u="none" strike="noStrike">
                          <a:effectLst/>
                        </a:rPr>
                        <a:t>Credit Rating</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16.67%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13.33%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43.33%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6.67%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26.67%</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752535647"/>
                  </a:ext>
                </a:extLst>
              </a:tr>
            </a:tbl>
          </a:graphicData>
        </a:graphic>
      </p:graphicFrame>
    </p:spTree>
    <p:extLst>
      <p:ext uri="{BB962C8B-B14F-4D97-AF65-F5344CB8AC3E}">
        <p14:creationId xmlns:p14="http://schemas.microsoft.com/office/powerpoint/2010/main" val="31177112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rPr>
              <a:t>Adopting a balanced budget</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32462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General Fund Unassigned Fund Balance Levels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21766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Compliance with adopted financial policies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770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803CC7-BBDE-AF4A-BFAB-9FE320D4DAA7}"/>
              </a:ext>
            </a:extLst>
          </p:cNvPr>
          <p:cNvSpPr>
            <a:spLocks noGrp="1"/>
          </p:cNvSpPr>
          <p:nvPr>
            <p:ph type="title"/>
          </p:nvPr>
        </p:nvSpPr>
        <p:spPr/>
        <p:txBody>
          <a:bodyPr/>
          <a:lstStyle/>
          <a:p>
            <a:r>
              <a:rPr lang="en-US" dirty="0"/>
              <a:t>Study Participants and Process</a:t>
            </a:r>
          </a:p>
        </p:txBody>
      </p:sp>
      <p:sp>
        <p:nvSpPr>
          <p:cNvPr id="5" name="Content Placeholder 4">
            <a:extLst>
              <a:ext uri="{FF2B5EF4-FFF2-40B4-BE49-F238E27FC236}">
                <a16:creationId xmlns:a16="http://schemas.microsoft.com/office/drawing/2014/main" id="{08401E39-54D6-EF47-9791-4F3B990C3BB3}"/>
              </a:ext>
            </a:extLst>
          </p:cNvPr>
          <p:cNvSpPr>
            <a:spLocks noGrp="1"/>
          </p:cNvSpPr>
          <p:nvPr>
            <p:ph idx="1"/>
          </p:nvPr>
        </p:nvSpPr>
        <p:spPr/>
        <p:txBody>
          <a:bodyPr>
            <a:normAutofit/>
          </a:bodyPr>
          <a:lstStyle/>
          <a:p>
            <a:r>
              <a:rPr lang="en-US" dirty="0"/>
              <a:t>38 out of 190 Towns in Virginia</a:t>
            </a:r>
          </a:p>
          <a:p>
            <a:r>
              <a:rPr lang="en-US" dirty="0"/>
              <a:t>38 Towns are required by State Code to conduct an annual audit of their financial statements</a:t>
            </a:r>
          </a:p>
          <a:p>
            <a:r>
              <a:rPr lang="en-US" dirty="0"/>
              <a:t>142 are exempt per State Code 15.2-2510- population of less than 3,500</a:t>
            </a:r>
          </a:p>
          <a:p>
            <a:r>
              <a:rPr lang="en-US" dirty="0"/>
              <a:t>10 in-person interviews were conducted in March 2024</a:t>
            </a:r>
          </a:p>
          <a:p>
            <a:r>
              <a:rPr lang="en-US" dirty="0"/>
              <a:t>Survey was developed and sent out in April 2024</a:t>
            </a:r>
          </a:p>
          <a:p>
            <a:r>
              <a:rPr lang="en-US" dirty="0"/>
              <a:t>28 of the 38 Towns responded – 74% response rate</a:t>
            </a:r>
          </a:p>
          <a:p>
            <a:r>
              <a:rPr lang="en-US" dirty="0"/>
              <a:t>19 Towns Managers responded/21 Treasurer/Finance Directors responded.</a:t>
            </a:r>
          </a:p>
        </p:txBody>
      </p:sp>
    </p:spTree>
    <p:extLst>
      <p:ext uri="{BB962C8B-B14F-4D97-AF65-F5344CB8AC3E}">
        <p14:creationId xmlns:p14="http://schemas.microsoft.com/office/powerpoint/2010/main" val="9698591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"Clean" unmodified audit opinion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38600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Cash funding for capital projects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65671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Adoption of a capital improvement plan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64374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Low debt levels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63105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Tax collection percentages-low uncollectible amounts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68517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Budget Stabilization Fund levels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53591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Fiscal Distress Monitoring Ratios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867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Credit Rating</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05559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95536" y="18864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rPr>
              <a:t>How important are the following for the town to be prepared for an economic downturn?</a:t>
            </a:r>
          </a:p>
        </p:txBody>
      </p:sp>
      <p:graphicFrame>
        <p:nvGraphicFramePr>
          <p:cNvPr id="2" name="Table 1">
            <a:extLst>
              <a:ext uri="{FF2B5EF4-FFF2-40B4-BE49-F238E27FC236}">
                <a16:creationId xmlns:a16="http://schemas.microsoft.com/office/drawing/2014/main" id="{874069A5-39F3-2840-BF05-EE4CBD442D01}"/>
              </a:ext>
            </a:extLst>
          </p:cNvPr>
          <p:cNvGraphicFramePr>
            <a:graphicFrameLocks noGrp="1"/>
          </p:cNvGraphicFramePr>
          <p:nvPr/>
        </p:nvGraphicFramePr>
        <p:xfrm>
          <a:off x="1043608" y="1844824"/>
          <a:ext cx="6703391" cy="3312368"/>
        </p:xfrm>
        <a:graphic>
          <a:graphicData uri="http://schemas.openxmlformats.org/drawingml/2006/table">
            <a:tbl>
              <a:tblPr>
                <a:tableStyleId>{5C22544A-7EE6-4342-B048-85BDC9FD1C3A}</a:tableStyleId>
              </a:tblPr>
              <a:tblGrid>
                <a:gridCol w="2013621">
                  <a:extLst>
                    <a:ext uri="{9D8B030D-6E8A-4147-A177-3AD203B41FA5}">
                      <a16:colId xmlns:a16="http://schemas.microsoft.com/office/drawing/2014/main" val="3992878780"/>
                    </a:ext>
                  </a:extLst>
                </a:gridCol>
                <a:gridCol w="755108">
                  <a:extLst>
                    <a:ext uri="{9D8B030D-6E8A-4147-A177-3AD203B41FA5}">
                      <a16:colId xmlns:a16="http://schemas.microsoft.com/office/drawing/2014/main" val="258794344"/>
                    </a:ext>
                  </a:extLst>
                </a:gridCol>
                <a:gridCol w="755108">
                  <a:extLst>
                    <a:ext uri="{9D8B030D-6E8A-4147-A177-3AD203B41FA5}">
                      <a16:colId xmlns:a16="http://schemas.microsoft.com/office/drawing/2014/main" val="2399568921"/>
                    </a:ext>
                  </a:extLst>
                </a:gridCol>
                <a:gridCol w="755108">
                  <a:extLst>
                    <a:ext uri="{9D8B030D-6E8A-4147-A177-3AD203B41FA5}">
                      <a16:colId xmlns:a16="http://schemas.microsoft.com/office/drawing/2014/main" val="2193534289"/>
                    </a:ext>
                  </a:extLst>
                </a:gridCol>
                <a:gridCol w="755108">
                  <a:extLst>
                    <a:ext uri="{9D8B030D-6E8A-4147-A177-3AD203B41FA5}">
                      <a16:colId xmlns:a16="http://schemas.microsoft.com/office/drawing/2014/main" val="1706464584"/>
                    </a:ext>
                  </a:extLst>
                </a:gridCol>
                <a:gridCol w="755108">
                  <a:extLst>
                    <a:ext uri="{9D8B030D-6E8A-4147-A177-3AD203B41FA5}">
                      <a16:colId xmlns:a16="http://schemas.microsoft.com/office/drawing/2014/main" val="1073161382"/>
                    </a:ext>
                  </a:extLst>
                </a:gridCol>
                <a:gridCol w="914230">
                  <a:extLst>
                    <a:ext uri="{9D8B030D-6E8A-4147-A177-3AD203B41FA5}">
                      <a16:colId xmlns:a16="http://schemas.microsoft.com/office/drawing/2014/main" val="3883578433"/>
                    </a:ext>
                  </a:extLst>
                </a:gridCol>
              </a:tblGrid>
              <a:tr h="570111">
                <a:tc>
                  <a:txBody>
                    <a:bodyPr/>
                    <a:lstStyle/>
                    <a:p>
                      <a:pPr algn="ctr" fontAlgn="b"/>
                      <a:r>
                        <a:rPr lang="en-US" sz="900" u="none" strike="noStrike">
                          <a:effectLst/>
                        </a:rPr>
                        <a:t>Statement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Not at all important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Slightly important </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Moderately important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Very important</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Extremely important </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ctr" fontAlgn="b"/>
                      <a:r>
                        <a:rPr lang="en-US" sz="900" u="none" strike="noStrike">
                          <a:effectLst/>
                        </a:rPr>
                        <a:t>Very and Extemely Important</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2684277808"/>
                  </a:ext>
                </a:extLst>
              </a:tr>
              <a:tr h="380074">
                <a:tc>
                  <a:txBody>
                    <a:bodyPr/>
                    <a:lstStyle/>
                    <a:p>
                      <a:pPr algn="l" fontAlgn="b"/>
                      <a:r>
                        <a:rPr lang="en-US" sz="900" b="1" u="none" strike="noStrike" dirty="0">
                          <a:effectLst/>
                        </a:rPr>
                        <a:t>General Fund Unassigned Fund Balance Levels</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0.00%</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6.25%</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0.00%</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37.50%</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56.25%</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93.75%</a:t>
                      </a:r>
                      <a:endParaRPr lang="en-US" sz="900" b="1" i="0" u="none" strike="noStrike" dirty="0">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129023653"/>
                  </a:ext>
                </a:extLst>
              </a:tr>
              <a:tr h="190037">
                <a:tc>
                  <a:txBody>
                    <a:bodyPr/>
                    <a:lstStyle/>
                    <a:p>
                      <a:pPr algn="l" fontAlgn="b"/>
                      <a:r>
                        <a:rPr lang="en-US" sz="900" b="1" u="none" strike="noStrike" dirty="0">
                          <a:effectLst/>
                        </a:rPr>
                        <a:t>Adopting a balanced budget</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0.00%</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0.00%</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6.25%</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a:effectLst/>
                        </a:rPr>
                        <a:t>40.63%</a:t>
                      </a:r>
                      <a:endParaRPr lang="en-US" sz="900" b="1"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53.13%</a:t>
                      </a:r>
                      <a:endParaRPr lang="en-US" sz="900" b="1"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b="1" u="none" strike="noStrike" dirty="0">
                          <a:effectLst/>
                        </a:rPr>
                        <a:t>93.75%</a:t>
                      </a:r>
                      <a:endParaRPr lang="en-US" sz="900" b="1" i="0" u="none" strike="noStrike" dirty="0">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1655321128"/>
                  </a:ext>
                </a:extLst>
              </a:tr>
              <a:tr h="325925">
                <a:tc>
                  <a:txBody>
                    <a:bodyPr/>
                    <a:lstStyle/>
                    <a:p>
                      <a:pPr algn="l" fontAlgn="b"/>
                      <a:r>
                        <a:rPr lang="en-US" sz="900" u="none" strike="noStrike" dirty="0">
                          <a:effectLst/>
                        </a:rPr>
                        <a:t>Compliance with adopted financial policies</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0.00%</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9.38%</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15.63%</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43.75%</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31.25%</a:t>
                      </a:r>
                      <a:endParaRPr lang="en-US" sz="900" b="0" i="0" u="none" strike="noStrike" dirty="0">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75.00%</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045712485"/>
                  </a:ext>
                </a:extLst>
              </a:tr>
              <a:tr h="380074">
                <a:tc>
                  <a:txBody>
                    <a:bodyPr/>
                    <a:lstStyle/>
                    <a:p>
                      <a:pPr algn="l" fontAlgn="b"/>
                      <a:r>
                        <a:rPr lang="en-US" sz="900" u="none" strike="noStrike">
                          <a:effectLst/>
                        </a:rPr>
                        <a:t>Tax collection percentages-low uncollectible amounts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3.57%</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7.14%</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21.43%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50.00%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17.86%</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67.86%</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248269951"/>
                  </a:ext>
                </a:extLst>
              </a:tr>
              <a:tr h="190037">
                <a:tc>
                  <a:txBody>
                    <a:bodyPr/>
                    <a:lstStyle/>
                    <a:p>
                      <a:pPr algn="l" fontAlgn="b"/>
                      <a:r>
                        <a:rPr lang="en-US" sz="900" u="none" strike="noStrike">
                          <a:effectLst/>
                        </a:rPr>
                        <a:t>Low debt levels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25.81%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38.71%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29.03%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67.74%</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3984705985"/>
                  </a:ext>
                </a:extLst>
              </a:tr>
              <a:tr h="325925">
                <a:tc>
                  <a:txBody>
                    <a:bodyPr/>
                    <a:lstStyle/>
                    <a:p>
                      <a:pPr algn="l" fontAlgn="b"/>
                      <a:r>
                        <a:rPr lang="en-US" sz="900" u="none" strike="noStrike">
                          <a:effectLst/>
                        </a:rPr>
                        <a:t>Adoption of a capital improvement plan</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3.13%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31.25%</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53.13%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12.50%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65.63%</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161798671"/>
                  </a:ext>
                </a:extLst>
              </a:tr>
              <a:tr h="190037">
                <a:tc>
                  <a:txBody>
                    <a:bodyPr/>
                    <a:lstStyle/>
                    <a:p>
                      <a:pPr algn="l" fontAlgn="b"/>
                      <a:r>
                        <a:rPr lang="en-US" sz="900" u="none" strike="noStrike">
                          <a:effectLst/>
                        </a:rPr>
                        <a:t>Budget Stabilization Fund levels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12.90%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16.13%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35.48%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29.03%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64.52%</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4275509895"/>
                  </a:ext>
                </a:extLst>
              </a:tr>
              <a:tr h="190037">
                <a:tc>
                  <a:txBody>
                    <a:bodyPr/>
                    <a:lstStyle/>
                    <a:p>
                      <a:pPr algn="l" fontAlgn="b"/>
                      <a:r>
                        <a:rPr lang="en-US" sz="900" u="none" strike="noStrike">
                          <a:effectLst/>
                        </a:rPr>
                        <a:t>"Clean" unmodified audit opinion</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3.23%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9.68%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22.58%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25.81%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38.71%</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64.52%</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2386766730"/>
                  </a:ext>
                </a:extLst>
              </a:tr>
              <a:tr h="190037">
                <a:tc>
                  <a:txBody>
                    <a:bodyPr/>
                    <a:lstStyle/>
                    <a:p>
                      <a:pPr algn="l" fontAlgn="b"/>
                      <a:r>
                        <a:rPr lang="en-US" sz="900" u="none" strike="noStrike">
                          <a:effectLst/>
                        </a:rPr>
                        <a:t>Cash funding for capital projects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8.00%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32.00%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44.00%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60.00%</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4285085946"/>
                  </a:ext>
                </a:extLst>
              </a:tr>
              <a:tr h="190037">
                <a:tc>
                  <a:txBody>
                    <a:bodyPr/>
                    <a:lstStyle/>
                    <a:p>
                      <a:pPr algn="l" fontAlgn="b"/>
                      <a:r>
                        <a:rPr lang="en-US" sz="900" u="none" strike="noStrike">
                          <a:effectLst/>
                        </a:rPr>
                        <a:t>Fiscal Distress Monitoring Ratios</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9.68%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9.68%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45.16%</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22.58%</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12.90%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35.48%</a:t>
                      </a:r>
                      <a:endParaRPr lang="en-US" sz="900" b="0" i="0" u="none" strike="noStrike">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2548692445"/>
                  </a:ext>
                </a:extLst>
              </a:tr>
              <a:tr h="190037">
                <a:tc>
                  <a:txBody>
                    <a:bodyPr/>
                    <a:lstStyle/>
                    <a:p>
                      <a:pPr algn="l" fontAlgn="b"/>
                      <a:r>
                        <a:rPr lang="en-US" sz="900" u="none" strike="noStrike">
                          <a:effectLst/>
                        </a:rPr>
                        <a:t>Credit Rating</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16.67%</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20.00%</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33.33%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16.67%</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a:effectLst/>
                        </a:rPr>
                        <a:t>13.33%</a:t>
                      </a:r>
                      <a:endParaRPr lang="en-US" sz="900" b="0" i="0" u="none" strike="noStrike">
                        <a:solidFill>
                          <a:srgbClr val="000000"/>
                        </a:solidFill>
                        <a:effectLst/>
                        <a:latin typeface="Calibri" panose="020F0502020204030204" pitchFamily="34" charset="0"/>
                      </a:endParaRPr>
                    </a:p>
                  </a:txBody>
                  <a:tcPr marL="8238" marR="8238" marT="8238" marB="0" anchor="b"/>
                </a:tc>
                <a:tc>
                  <a:txBody>
                    <a:bodyPr/>
                    <a:lstStyle/>
                    <a:p>
                      <a:pPr algn="r" fontAlgn="b"/>
                      <a:r>
                        <a:rPr lang="en-US" sz="900" u="none" strike="noStrike" dirty="0">
                          <a:effectLst/>
                        </a:rPr>
                        <a:t>30.00%</a:t>
                      </a:r>
                      <a:endParaRPr lang="en-US" sz="900" b="0" i="0" u="none" strike="noStrike" dirty="0">
                        <a:solidFill>
                          <a:srgbClr val="000000"/>
                        </a:solidFill>
                        <a:effectLst/>
                        <a:latin typeface="Calibri" panose="020F0502020204030204" pitchFamily="34" charset="0"/>
                      </a:endParaRPr>
                    </a:p>
                  </a:txBody>
                  <a:tcPr marL="8238" marR="8238" marT="8238" marB="0" anchor="b"/>
                </a:tc>
                <a:extLst>
                  <a:ext uri="{0D108BD9-81ED-4DB2-BD59-A6C34878D82A}">
                    <a16:rowId xmlns:a16="http://schemas.microsoft.com/office/drawing/2014/main" val="433353897"/>
                  </a:ext>
                </a:extLst>
              </a:tr>
            </a:tbl>
          </a:graphicData>
        </a:graphic>
      </p:graphicFrame>
    </p:spTree>
    <p:extLst>
      <p:ext uri="{BB962C8B-B14F-4D97-AF65-F5344CB8AC3E}">
        <p14:creationId xmlns:p14="http://schemas.microsoft.com/office/powerpoint/2010/main" val="1823390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General Fund Unassigned Fund Balance Levels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127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CD4F5-D38B-F643-BE5C-525A595C72F4}"/>
              </a:ext>
            </a:extLst>
          </p:cNvPr>
          <p:cNvSpPr>
            <a:spLocks noGrp="1"/>
          </p:cNvSpPr>
          <p:nvPr>
            <p:ph type="title"/>
          </p:nvPr>
        </p:nvSpPr>
        <p:spPr/>
        <p:txBody>
          <a:bodyPr/>
          <a:lstStyle/>
          <a:p>
            <a:r>
              <a:rPr lang="en-US" dirty="0"/>
              <a:t>Research Questions</a:t>
            </a:r>
          </a:p>
        </p:txBody>
      </p:sp>
      <p:sp>
        <p:nvSpPr>
          <p:cNvPr id="3" name="Content Placeholder 2">
            <a:extLst>
              <a:ext uri="{FF2B5EF4-FFF2-40B4-BE49-F238E27FC236}">
                <a16:creationId xmlns:a16="http://schemas.microsoft.com/office/drawing/2014/main" id="{B94ABB46-76BE-E643-876F-F5B20991D6B2}"/>
              </a:ext>
            </a:extLst>
          </p:cNvPr>
          <p:cNvSpPr>
            <a:spLocks noGrp="1"/>
          </p:cNvSpPr>
          <p:nvPr>
            <p:ph idx="1"/>
          </p:nvPr>
        </p:nvSpPr>
        <p:spPr/>
        <p:txBody>
          <a:bodyPr/>
          <a:lstStyle/>
          <a:p>
            <a:r>
              <a:rPr lang="en-US" dirty="0"/>
              <a:t>How do Towns measure financial capacity and how important are those factors?</a:t>
            </a:r>
          </a:p>
          <a:p>
            <a:r>
              <a:rPr lang="en-US" dirty="0"/>
              <a:t>How do Towns view the importance and impact of the APA report on Fiscal Distress in Virginia Local Governments?</a:t>
            </a:r>
          </a:p>
          <a:p>
            <a:r>
              <a:rPr lang="en-US" dirty="0"/>
              <a:t>How, when and by what methods do Towns update elected officials on the Town’s financial status?</a:t>
            </a:r>
          </a:p>
          <a:p>
            <a:r>
              <a:rPr lang="en-US" dirty="0"/>
              <a:t>What guidance would Town’s provide to other Towns to understanding their financial capacity?</a:t>
            </a:r>
          </a:p>
        </p:txBody>
      </p:sp>
    </p:spTree>
    <p:extLst>
      <p:ext uri="{BB962C8B-B14F-4D97-AF65-F5344CB8AC3E}">
        <p14:creationId xmlns:p14="http://schemas.microsoft.com/office/powerpoint/2010/main" val="291810532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Adopting a balanced budget</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2904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Compliance with adopted financial policies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760672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Budget Stabilization Fund levels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16499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"Clean" unmodified audit opinion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78091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Adoption of a capital improvement plan</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661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Credit Rating</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29659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Fiscal Distress Monitoring Ratios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9811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Low debt levels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51471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Tax collection percentages-low uncollectible amounts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7424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p:cNvSpPr/>
          <p:nvPr/>
        </p:nvSpPr>
        <p:spPr>
          <a:xfrm>
            <a:off x="381000" y="635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000000"/>
                </a:solidFill>
              </a:rPr>
              <a:t>Cash funding for capital projects</a:t>
            </a:r>
          </a:p>
        </p:txBody>
      </p:sp>
      <p:graphicFrame>
        <p:nvGraphicFramePr>
          <p:cNvPr id="6" name="ChartObject"/>
          <p:cNvGraphicFramePr/>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916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0ADFFC45-3DC9-4433-926F-043E879D9D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B5F26A87-0610-435F-AA13-BD658385C9D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00422" y="-8468"/>
            <a:ext cx="3572669" cy="6866467"/>
            <a:chOff x="67175" y="-8467"/>
            <a:chExt cx="4763558" cy="6866467"/>
          </a:xfrm>
        </p:grpSpPr>
        <p:cxnSp>
          <p:nvCxnSpPr>
            <p:cNvPr id="23" name="Straight Connector 22">
              <a:extLst>
                <a:ext uri="{FF2B5EF4-FFF2-40B4-BE49-F238E27FC236}">
                  <a16:creationId xmlns:a16="http://schemas.microsoft.com/office/drawing/2014/main" id="{E6321436-5AAD-4FB6-BB0D-316D4540E82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3">
              <a:extLst>
                <a:ext uri="{FF2B5EF4-FFF2-40B4-BE49-F238E27FC236}">
                  <a16:creationId xmlns:a16="http://schemas.microsoft.com/office/drawing/2014/main" id="{94B0BD33-3D46-4F43-947A-825DFEF6106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2"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FF14952D-390F-46CC-B302-73DDD9C41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Isosceles Triangle 28">
              <a:extLst>
                <a:ext uri="{FF2B5EF4-FFF2-40B4-BE49-F238E27FC236}">
                  <a16:creationId xmlns:a16="http://schemas.microsoft.com/office/drawing/2014/main" id="{8C409231-C942-4808-B529-DAC32A7DB0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0DB4A0E9-85FA-144B-8D9C-834852862FD8}"/>
              </a:ext>
            </a:extLst>
          </p:cNvPr>
          <p:cNvSpPr>
            <a:spLocks noGrp="1"/>
          </p:cNvSpPr>
          <p:nvPr>
            <p:ph type="title"/>
          </p:nvPr>
        </p:nvSpPr>
        <p:spPr>
          <a:xfrm>
            <a:off x="508001" y="1282701"/>
            <a:ext cx="3822045" cy="4307148"/>
          </a:xfrm>
        </p:spPr>
        <p:txBody>
          <a:bodyPr vert="horz" lIns="91440" tIns="45720" rIns="91440" bIns="45720" rtlCol="0" anchor="ctr">
            <a:normAutofit/>
          </a:bodyPr>
          <a:lstStyle/>
          <a:p>
            <a:pPr algn="r"/>
            <a:r>
              <a:rPr lang="en-US" sz="5400"/>
              <a:t>Financial Capacity</a:t>
            </a:r>
          </a:p>
        </p:txBody>
      </p:sp>
      <p:sp>
        <p:nvSpPr>
          <p:cNvPr id="31" name="Freeform: Shape 30">
            <a:extLst>
              <a:ext uri="{FF2B5EF4-FFF2-40B4-BE49-F238E27FC236}">
                <a16:creationId xmlns:a16="http://schemas.microsoft.com/office/drawing/2014/main" id="{69370F01-B8C9-4CE4-824C-92B2792E6E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52372" y="-8468"/>
            <a:ext cx="3806198"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3F6A915-8433-EF40-99E0-0A5CC9C99DBF}"/>
              </a:ext>
            </a:extLst>
          </p:cNvPr>
          <p:cNvSpPr>
            <a:spLocks noGrp="1"/>
          </p:cNvSpPr>
          <p:nvPr>
            <p:ph idx="1"/>
          </p:nvPr>
        </p:nvSpPr>
        <p:spPr>
          <a:xfrm>
            <a:off x="5865840" y="2510119"/>
            <a:ext cx="2701925" cy="1829292"/>
          </a:xfrm>
        </p:spPr>
        <p:txBody>
          <a:bodyPr vert="horz" lIns="91440" tIns="45720" rIns="91440" bIns="45720" rtlCol="0" anchor="ctr">
            <a:normAutofit/>
          </a:bodyPr>
          <a:lstStyle/>
          <a:p>
            <a:pPr marL="0" indent="0">
              <a:buNone/>
            </a:pPr>
            <a:r>
              <a:rPr lang="en-US">
                <a:solidFill>
                  <a:srgbClr val="FFFFFF"/>
                </a:solidFill>
              </a:rPr>
              <a:t>How do you know if you have funds sufficient to provide government services?</a:t>
            </a:r>
          </a:p>
        </p:txBody>
      </p:sp>
    </p:spTree>
    <p:extLst>
      <p:ext uri="{BB962C8B-B14F-4D97-AF65-F5344CB8AC3E}">
        <p14:creationId xmlns:p14="http://schemas.microsoft.com/office/powerpoint/2010/main" val="897222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F4444CE-BC8D-4D61-B303-4C05614E62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4FD0AAFC-A08A-E94C-AE7D-0D6CC4F21B50}"/>
              </a:ext>
            </a:extLst>
          </p:cNvPr>
          <p:cNvSpPr>
            <a:spLocks noGrp="1"/>
          </p:cNvSpPr>
          <p:nvPr>
            <p:ph type="title"/>
          </p:nvPr>
        </p:nvSpPr>
        <p:spPr>
          <a:xfrm>
            <a:off x="965199" y="609600"/>
            <a:ext cx="7648121" cy="1099457"/>
          </a:xfrm>
        </p:spPr>
        <p:txBody>
          <a:bodyPr>
            <a:normAutofit/>
          </a:bodyPr>
          <a:lstStyle/>
          <a:p>
            <a:pPr>
              <a:lnSpc>
                <a:spcPct val="90000"/>
              </a:lnSpc>
            </a:pPr>
            <a:r>
              <a:rPr lang="en-US"/>
              <a:t>How do you measure financial capacity on an annual basis?</a:t>
            </a:r>
          </a:p>
        </p:txBody>
      </p:sp>
      <p:sp>
        <p:nvSpPr>
          <p:cNvPr id="14"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7" name="Table 7">
            <a:extLst>
              <a:ext uri="{FF2B5EF4-FFF2-40B4-BE49-F238E27FC236}">
                <a16:creationId xmlns:a16="http://schemas.microsoft.com/office/drawing/2014/main" id="{6CCB87F6-8D6C-D24A-9E5B-010119CC902A}"/>
              </a:ext>
            </a:extLst>
          </p:cNvPr>
          <p:cNvGraphicFramePr>
            <a:graphicFrameLocks noGrp="1"/>
          </p:cNvGraphicFramePr>
          <p:nvPr>
            <p:ph idx="1"/>
            <p:extLst>
              <p:ext uri="{D42A27DB-BD31-4B8C-83A1-F6EECF244321}">
                <p14:modId xmlns:p14="http://schemas.microsoft.com/office/powerpoint/2010/main" val="572947758"/>
              </p:ext>
            </p:extLst>
          </p:nvPr>
        </p:nvGraphicFramePr>
        <p:xfrm>
          <a:off x="965199" y="2300602"/>
          <a:ext cx="7213601" cy="3389371"/>
        </p:xfrm>
        <a:graphic>
          <a:graphicData uri="http://schemas.openxmlformats.org/drawingml/2006/table">
            <a:tbl>
              <a:tblPr firstRow="1" bandRow="1">
                <a:tableStyleId>{5C22544A-7EE6-4342-B048-85BDC9FD1C3A}</a:tableStyleId>
              </a:tblPr>
              <a:tblGrid>
                <a:gridCol w="4911521">
                  <a:extLst>
                    <a:ext uri="{9D8B030D-6E8A-4147-A177-3AD203B41FA5}">
                      <a16:colId xmlns:a16="http://schemas.microsoft.com/office/drawing/2014/main" val="985974093"/>
                    </a:ext>
                  </a:extLst>
                </a:gridCol>
                <a:gridCol w="2302080">
                  <a:extLst>
                    <a:ext uri="{9D8B030D-6E8A-4147-A177-3AD203B41FA5}">
                      <a16:colId xmlns:a16="http://schemas.microsoft.com/office/drawing/2014/main" val="3293178409"/>
                    </a:ext>
                  </a:extLst>
                </a:gridCol>
              </a:tblGrid>
              <a:tr h="457169">
                <a:tc>
                  <a:txBody>
                    <a:bodyPr/>
                    <a:lstStyle/>
                    <a:p>
                      <a:r>
                        <a:rPr lang="en-US" sz="2000" dirty="0">
                          <a:latin typeface="+mn-lt"/>
                        </a:rPr>
                        <a:t>Item</a:t>
                      </a:r>
                    </a:p>
                  </a:txBody>
                  <a:tcPr marL="103902" marR="103902" marT="51951" marB="51951"/>
                </a:tc>
                <a:tc>
                  <a:txBody>
                    <a:bodyPr/>
                    <a:lstStyle/>
                    <a:p>
                      <a:r>
                        <a:rPr lang="en-US" sz="2000">
                          <a:latin typeface="+mn-lt"/>
                        </a:rPr>
                        <a:t>Percentage</a:t>
                      </a:r>
                    </a:p>
                  </a:txBody>
                  <a:tcPr marL="103902" marR="103902" marT="51951" marB="51951"/>
                </a:tc>
                <a:extLst>
                  <a:ext uri="{0D108BD9-81ED-4DB2-BD59-A6C34878D82A}">
                    <a16:rowId xmlns:a16="http://schemas.microsoft.com/office/drawing/2014/main" val="2659558371"/>
                  </a:ext>
                </a:extLst>
              </a:tr>
              <a:tr h="225554">
                <a:tc>
                  <a:txBody>
                    <a:bodyPr/>
                    <a:lstStyle/>
                    <a:p>
                      <a:pPr algn="l" fontAlgn="ctr"/>
                      <a:r>
                        <a:rPr lang="en-US" sz="1100" b="1" i="0" u="none" strike="noStrike" dirty="0">
                          <a:effectLst/>
                          <a:latin typeface="+mn-lt"/>
                        </a:rPr>
                        <a:t>Adopting a balanced budget</a:t>
                      </a:r>
                    </a:p>
                  </a:txBody>
                  <a:tcPr marL="97408" marR="10823" marT="10823" marB="0" anchor="ctr"/>
                </a:tc>
                <a:tc>
                  <a:txBody>
                    <a:bodyPr/>
                    <a:lstStyle/>
                    <a:p>
                      <a:pPr algn="r" fontAlgn="ctr"/>
                      <a:r>
                        <a:rPr lang="en-US" sz="1100" b="1" i="0" u="none" strike="noStrike">
                          <a:effectLst/>
                          <a:latin typeface="+mn-lt"/>
                        </a:rPr>
                        <a:t>13.64%</a:t>
                      </a:r>
                    </a:p>
                  </a:txBody>
                  <a:tcPr marL="10823" marR="10823" marT="10823" marB="0" anchor="ctr"/>
                </a:tc>
                <a:extLst>
                  <a:ext uri="{0D108BD9-81ED-4DB2-BD59-A6C34878D82A}">
                    <a16:rowId xmlns:a16="http://schemas.microsoft.com/office/drawing/2014/main" val="224474277"/>
                  </a:ext>
                </a:extLst>
              </a:tr>
              <a:tr h="225554">
                <a:tc>
                  <a:txBody>
                    <a:bodyPr/>
                    <a:lstStyle/>
                    <a:p>
                      <a:pPr algn="l" fontAlgn="ctr"/>
                      <a:r>
                        <a:rPr lang="en-US" sz="1100" b="1" i="0" u="none" strike="noStrike" dirty="0">
                          <a:effectLst/>
                          <a:latin typeface="+mn-lt"/>
                        </a:rPr>
                        <a:t>General Fund Unassigned Fund Balance levels</a:t>
                      </a:r>
                    </a:p>
                  </a:txBody>
                  <a:tcPr marL="97408" marR="10823" marT="10823" marB="0" anchor="ctr"/>
                </a:tc>
                <a:tc>
                  <a:txBody>
                    <a:bodyPr/>
                    <a:lstStyle/>
                    <a:p>
                      <a:pPr algn="r" fontAlgn="ctr"/>
                      <a:r>
                        <a:rPr lang="en-US" sz="1100" b="1" i="0" u="none" strike="noStrike" dirty="0">
                          <a:effectLst/>
                          <a:latin typeface="+mn-lt"/>
                        </a:rPr>
                        <a:t>12.73%</a:t>
                      </a:r>
                    </a:p>
                  </a:txBody>
                  <a:tcPr marL="10823" marR="10823" marT="10823" marB="0" anchor="ctr"/>
                </a:tc>
                <a:extLst>
                  <a:ext uri="{0D108BD9-81ED-4DB2-BD59-A6C34878D82A}">
                    <a16:rowId xmlns:a16="http://schemas.microsoft.com/office/drawing/2014/main" val="3058361647"/>
                  </a:ext>
                </a:extLst>
              </a:tr>
              <a:tr h="225554">
                <a:tc>
                  <a:txBody>
                    <a:bodyPr/>
                    <a:lstStyle/>
                    <a:p>
                      <a:pPr algn="l" fontAlgn="ctr"/>
                      <a:r>
                        <a:rPr lang="en-US" sz="1100" b="0" i="0" u="none" strike="noStrike" dirty="0">
                          <a:effectLst/>
                          <a:latin typeface="+mn-lt"/>
                        </a:rPr>
                        <a:t>"Clean" unmodified audit opinion</a:t>
                      </a:r>
                    </a:p>
                  </a:txBody>
                  <a:tcPr marL="97408" marR="10823" marT="10823" marB="0" anchor="ctr"/>
                </a:tc>
                <a:tc>
                  <a:txBody>
                    <a:bodyPr/>
                    <a:lstStyle/>
                    <a:p>
                      <a:pPr algn="r" fontAlgn="ctr"/>
                      <a:r>
                        <a:rPr lang="en-US" sz="1100" b="0" i="0" u="none" strike="noStrike">
                          <a:effectLst/>
                          <a:latin typeface="+mn-lt"/>
                        </a:rPr>
                        <a:t>12.73%</a:t>
                      </a:r>
                    </a:p>
                  </a:txBody>
                  <a:tcPr marL="10823" marR="10823" marT="10823" marB="0" anchor="ctr"/>
                </a:tc>
                <a:extLst>
                  <a:ext uri="{0D108BD9-81ED-4DB2-BD59-A6C34878D82A}">
                    <a16:rowId xmlns:a16="http://schemas.microsoft.com/office/drawing/2014/main" val="1362045372"/>
                  </a:ext>
                </a:extLst>
              </a:tr>
              <a:tr h="225554">
                <a:tc>
                  <a:txBody>
                    <a:bodyPr/>
                    <a:lstStyle/>
                    <a:p>
                      <a:pPr algn="l" fontAlgn="ctr"/>
                      <a:r>
                        <a:rPr lang="en-US" sz="1100" b="0" i="0" u="none" strike="noStrike">
                          <a:effectLst/>
                          <a:latin typeface="+mn-lt"/>
                        </a:rPr>
                        <a:t>Compliance with adopted financial policies</a:t>
                      </a:r>
                    </a:p>
                  </a:txBody>
                  <a:tcPr marL="97408" marR="10823" marT="10823" marB="0" anchor="ctr"/>
                </a:tc>
                <a:tc>
                  <a:txBody>
                    <a:bodyPr/>
                    <a:lstStyle/>
                    <a:p>
                      <a:pPr algn="r" fontAlgn="ctr"/>
                      <a:r>
                        <a:rPr lang="en-US" sz="1100" b="0" i="0" u="none" strike="noStrike">
                          <a:effectLst/>
                          <a:latin typeface="+mn-lt"/>
                        </a:rPr>
                        <a:t>12.27%</a:t>
                      </a:r>
                    </a:p>
                  </a:txBody>
                  <a:tcPr marL="10823" marR="10823" marT="10823" marB="0" anchor="ctr"/>
                </a:tc>
                <a:extLst>
                  <a:ext uri="{0D108BD9-81ED-4DB2-BD59-A6C34878D82A}">
                    <a16:rowId xmlns:a16="http://schemas.microsoft.com/office/drawing/2014/main" val="2699871533"/>
                  </a:ext>
                </a:extLst>
              </a:tr>
              <a:tr h="225554">
                <a:tc>
                  <a:txBody>
                    <a:bodyPr/>
                    <a:lstStyle/>
                    <a:p>
                      <a:pPr algn="l" fontAlgn="ctr"/>
                      <a:r>
                        <a:rPr lang="en-US" sz="1100" b="0" i="0" u="none" strike="noStrike">
                          <a:effectLst/>
                          <a:latin typeface="+mn-lt"/>
                        </a:rPr>
                        <a:t>Low debt levels</a:t>
                      </a:r>
                    </a:p>
                  </a:txBody>
                  <a:tcPr marL="97408" marR="10823" marT="10823" marB="0" anchor="ctr"/>
                </a:tc>
                <a:tc>
                  <a:txBody>
                    <a:bodyPr/>
                    <a:lstStyle/>
                    <a:p>
                      <a:pPr algn="r" fontAlgn="ctr"/>
                      <a:r>
                        <a:rPr lang="en-US" sz="1100" b="0" i="0" u="none" strike="noStrike">
                          <a:effectLst/>
                          <a:latin typeface="+mn-lt"/>
                        </a:rPr>
                        <a:t>10.00%</a:t>
                      </a:r>
                    </a:p>
                  </a:txBody>
                  <a:tcPr marL="10823" marR="10823" marT="10823" marB="0" anchor="ctr"/>
                </a:tc>
                <a:extLst>
                  <a:ext uri="{0D108BD9-81ED-4DB2-BD59-A6C34878D82A}">
                    <a16:rowId xmlns:a16="http://schemas.microsoft.com/office/drawing/2014/main" val="1787137319"/>
                  </a:ext>
                </a:extLst>
              </a:tr>
              <a:tr h="225554">
                <a:tc>
                  <a:txBody>
                    <a:bodyPr/>
                    <a:lstStyle/>
                    <a:p>
                      <a:pPr algn="l" fontAlgn="ctr"/>
                      <a:r>
                        <a:rPr lang="en-US" sz="1100" b="0" i="0" u="none" strike="noStrike">
                          <a:effectLst/>
                          <a:latin typeface="+mn-lt"/>
                        </a:rPr>
                        <a:t>Adoption of a capital improvement plan</a:t>
                      </a:r>
                    </a:p>
                  </a:txBody>
                  <a:tcPr marL="97408" marR="10823" marT="10823" marB="0" anchor="ctr"/>
                </a:tc>
                <a:tc>
                  <a:txBody>
                    <a:bodyPr/>
                    <a:lstStyle/>
                    <a:p>
                      <a:pPr algn="r" fontAlgn="ctr"/>
                      <a:r>
                        <a:rPr lang="en-US" sz="1100" b="0" i="0" u="none" strike="noStrike">
                          <a:effectLst/>
                          <a:latin typeface="+mn-lt"/>
                        </a:rPr>
                        <a:t>9.09%</a:t>
                      </a:r>
                    </a:p>
                  </a:txBody>
                  <a:tcPr marL="10823" marR="10823" marT="10823" marB="0" anchor="ctr"/>
                </a:tc>
                <a:extLst>
                  <a:ext uri="{0D108BD9-81ED-4DB2-BD59-A6C34878D82A}">
                    <a16:rowId xmlns:a16="http://schemas.microsoft.com/office/drawing/2014/main" val="3055534146"/>
                  </a:ext>
                </a:extLst>
              </a:tr>
              <a:tr h="225554">
                <a:tc>
                  <a:txBody>
                    <a:bodyPr/>
                    <a:lstStyle/>
                    <a:p>
                      <a:pPr algn="l" fontAlgn="ctr"/>
                      <a:r>
                        <a:rPr lang="en-US" sz="1100" b="0" i="0" u="none" strike="noStrike">
                          <a:effectLst/>
                          <a:latin typeface="+mn-lt"/>
                        </a:rPr>
                        <a:t>Tax collection percentages - low uncollectible amounts</a:t>
                      </a:r>
                    </a:p>
                  </a:txBody>
                  <a:tcPr marL="97408" marR="10823" marT="10823" marB="0" anchor="ctr"/>
                </a:tc>
                <a:tc>
                  <a:txBody>
                    <a:bodyPr/>
                    <a:lstStyle/>
                    <a:p>
                      <a:pPr algn="r" fontAlgn="ctr"/>
                      <a:r>
                        <a:rPr lang="en-US" sz="1100" b="0" i="0" u="none" strike="noStrike">
                          <a:effectLst/>
                          <a:latin typeface="+mn-lt"/>
                        </a:rPr>
                        <a:t>8.64%</a:t>
                      </a:r>
                    </a:p>
                  </a:txBody>
                  <a:tcPr marL="10823" marR="10823" marT="10823" marB="0" anchor="ctr"/>
                </a:tc>
                <a:extLst>
                  <a:ext uri="{0D108BD9-81ED-4DB2-BD59-A6C34878D82A}">
                    <a16:rowId xmlns:a16="http://schemas.microsoft.com/office/drawing/2014/main" val="3392788019"/>
                  </a:ext>
                </a:extLst>
              </a:tr>
              <a:tr h="225554">
                <a:tc>
                  <a:txBody>
                    <a:bodyPr/>
                    <a:lstStyle/>
                    <a:p>
                      <a:pPr algn="l" fontAlgn="ctr"/>
                      <a:r>
                        <a:rPr lang="en-US" sz="1100" b="0" i="0" u="none" strike="noStrike">
                          <a:effectLst/>
                          <a:latin typeface="+mn-lt"/>
                        </a:rPr>
                        <a:t>Cash funding for capital projects</a:t>
                      </a:r>
                    </a:p>
                  </a:txBody>
                  <a:tcPr marL="97408" marR="10823" marT="10823" marB="0" anchor="ctr"/>
                </a:tc>
                <a:tc>
                  <a:txBody>
                    <a:bodyPr/>
                    <a:lstStyle/>
                    <a:p>
                      <a:pPr algn="r" fontAlgn="ctr"/>
                      <a:r>
                        <a:rPr lang="en-US" sz="1100" b="0" i="0" u="none" strike="noStrike">
                          <a:effectLst/>
                          <a:latin typeface="+mn-lt"/>
                        </a:rPr>
                        <a:t>8.64%</a:t>
                      </a:r>
                    </a:p>
                  </a:txBody>
                  <a:tcPr marL="10823" marR="10823" marT="10823" marB="0" anchor="ctr"/>
                </a:tc>
                <a:extLst>
                  <a:ext uri="{0D108BD9-81ED-4DB2-BD59-A6C34878D82A}">
                    <a16:rowId xmlns:a16="http://schemas.microsoft.com/office/drawing/2014/main" val="880190451"/>
                  </a:ext>
                </a:extLst>
              </a:tr>
              <a:tr h="225554">
                <a:tc>
                  <a:txBody>
                    <a:bodyPr/>
                    <a:lstStyle/>
                    <a:p>
                      <a:pPr algn="l" fontAlgn="ctr"/>
                      <a:r>
                        <a:rPr lang="en-US" sz="1100" b="0" i="0" u="none" strike="noStrike">
                          <a:effectLst/>
                          <a:latin typeface="+mn-lt"/>
                        </a:rPr>
                        <a:t>Budget Stabilization Fund levels</a:t>
                      </a:r>
                    </a:p>
                  </a:txBody>
                  <a:tcPr marL="97408" marR="10823" marT="10823" marB="0" anchor="ctr"/>
                </a:tc>
                <a:tc>
                  <a:txBody>
                    <a:bodyPr/>
                    <a:lstStyle/>
                    <a:p>
                      <a:pPr algn="r" fontAlgn="ctr"/>
                      <a:r>
                        <a:rPr lang="en-US" sz="1100" b="0" i="0" u="none" strike="noStrike">
                          <a:effectLst/>
                          <a:latin typeface="+mn-lt"/>
                        </a:rPr>
                        <a:t>3.64%</a:t>
                      </a:r>
                    </a:p>
                  </a:txBody>
                  <a:tcPr marL="10823" marR="10823" marT="10823" marB="0" anchor="ctr"/>
                </a:tc>
                <a:extLst>
                  <a:ext uri="{0D108BD9-81ED-4DB2-BD59-A6C34878D82A}">
                    <a16:rowId xmlns:a16="http://schemas.microsoft.com/office/drawing/2014/main" val="2202211988"/>
                  </a:ext>
                </a:extLst>
              </a:tr>
              <a:tr h="225554">
                <a:tc>
                  <a:txBody>
                    <a:bodyPr/>
                    <a:lstStyle/>
                    <a:p>
                      <a:pPr algn="l" fontAlgn="ctr"/>
                      <a:r>
                        <a:rPr lang="en-US" sz="1100" b="0" i="0" u="none" strike="noStrike">
                          <a:effectLst/>
                          <a:latin typeface="+mn-lt"/>
                        </a:rPr>
                        <a:t>Credit Rating</a:t>
                      </a:r>
                    </a:p>
                  </a:txBody>
                  <a:tcPr marL="97408" marR="10823" marT="10823" marB="0" anchor="ctr"/>
                </a:tc>
                <a:tc>
                  <a:txBody>
                    <a:bodyPr/>
                    <a:lstStyle/>
                    <a:p>
                      <a:pPr algn="r" fontAlgn="ctr"/>
                      <a:r>
                        <a:rPr lang="en-US" sz="1100" b="0" i="0" u="none" strike="noStrike">
                          <a:effectLst/>
                          <a:latin typeface="+mn-lt"/>
                        </a:rPr>
                        <a:t>3.64%</a:t>
                      </a:r>
                    </a:p>
                  </a:txBody>
                  <a:tcPr marL="10823" marR="10823" marT="10823" marB="0" anchor="ctr"/>
                </a:tc>
                <a:extLst>
                  <a:ext uri="{0D108BD9-81ED-4DB2-BD59-A6C34878D82A}">
                    <a16:rowId xmlns:a16="http://schemas.microsoft.com/office/drawing/2014/main" val="1148685655"/>
                  </a:ext>
                </a:extLst>
              </a:tr>
              <a:tr h="225554">
                <a:tc>
                  <a:txBody>
                    <a:bodyPr/>
                    <a:lstStyle/>
                    <a:p>
                      <a:pPr algn="l" fontAlgn="ctr"/>
                      <a:r>
                        <a:rPr lang="en-US" sz="1100" b="0" i="0" u="none" strike="noStrike">
                          <a:effectLst/>
                          <a:latin typeface="+mn-lt"/>
                        </a:rPr>
                        <a:t>Fiscal Distress Monitoring Ratios</a:t>
                      </a:r>
                    </a:p>
                  </a:txBody>
                  <a:tcPr marL="97408" marR="10823" marT="10823" marB="0" anchor="ctr"/>
                </a:tc>
                <a:tc>
                  <a:txBody>
                    <a:bodyPr/>
                    <a:lstStyle/>
                    <a:p>
                      <a:pPr algn="r" fontAlgn="ctr"/>
                      <a:r>
                        <a:rPr lang="en-US" sz="1100" b="0" i="0" u="none" strike="noStrike">
                          <a:effectLst/>
                          <a:latin typeface="+mn-lt"/>
                        </a:rPr>
                        <a:t>2.73%</a:t>
                      </a:r>
                    </a:p>
                  </a:txBody>
                  <a:tcPr marL="10823" marR="10823" marT="10823" marB="0" anchor="ctr"/>
                </a:tc>
                <a:extLst>
                  <a:ext uri="{0D108BD9-81ED-4DB2-BD59-A6C34878D82A}">
                    <a16:rowId xmlns:a16="http://schemas.microsoft.com/office/drawing/2014/main" val="2052998699"/>
                  </a:ext>
                </a:extLst>
              </a:tr>
              <a:tr h="225554">
                <a:tc>
                  <a:txBody>
                    <a:bodyPr/>
                    <a:lstStyle/>
                    <a:p>
                      <a:pPr algn="l" fontAlgn="ctr"/>
                      <a:r>
                        <a:rPr lang="en-US" sz="1100" b="0" i="0" u="none" strike="noStrike">
                          <a:effectLst/>
                          <a:latin typeface="+mn-lt"/>
                        </a:rPr>
                        <a:t>Other – grant funding, revenue projections</a:t>
                      </a:r>
                    </a:p>
                  </a:txBody>
                  <a:tcPr marL="97408" marR="10823" marT="10823" marB="0" anchor="ctr"/>
                </a:tc>
                <a:tc>
                  <a:txBody>
                    <a:bodyPr/>
                    <a:lstStyle/>
                    <a:p>
                      <a:pPr algn="r" fontAlgn="ctr"/>
                      <a:r>
                        <a:rPr lang="en-US" sz="1100" b="0" i="0" u="none" strike="noStrike">
                          <a:effectLst/>
                          <a:latin typeface="+mn-lt"/>
                        </a:rPr>
                        <a:t>2.27%</a:t>
                      </a:r>
                    </a:p>
                  </a:txBody>
                  <a:tcPr marL="10823" marR="10823" marT="10823" marB="0" anchor="ctr"/>
                </a:tc>
                <a:extLst>
                  <a:ext uri="{0D108BD9-81ED-4DB2-BD59-A6C34878D82A}">
                    <a16:rowId xmlns:a16="http://schemas.microsoft.com/office/drawing/2014/main" val="2466579928"/>
                  </a:ext>
                </a:extLst>
              </a:tr>
              <a:tr h="225554">
                <a:tc>
                  <a:txBody>
                    <a:bodyPr/>
                    <a:lstStyle/>
                    <a:p>
                      <a:pPr algn="l" fontAlgn="ctr"/>
                      <a:r>
                        <a:rPr lang="en-US" sz="1100" b="0" i="0" u="none" strike="noStrike" dirty="0">
                          <a:effectLst/>
                          <a:latin typeface="+mn-lt"/>
                        </a:rPr>
                        <a:t>Total</a:t>
                      </a:r>
                    </a:p>
                  </a:txBody>
                  <a:tcPr marL="10823" marR="10823" marT="10823" marB="0" anchor="ctr"/>
                </a:tc>
                <a:tc>
                  <a:txBody>
                    <a:bodyPr/>
                    <a:lstStyle/>
                    <a:p>
                      <a:pPr algn="r" fontAlgn="ctr"/>
                      <a:r>
                        <a:rPr lang="en-US" sz="1100" b="0" i="0" u="none" strike="noStrike" dirty="0">
                          <a:effectLst/>
                          <a:latin typeface="+mn-lt"/>
                        </a:rPr>
                        <a:t>100.00%</a:t>
                      </a:r>
                    </a:p>
                  </a:txBody>
                  <a:tcPr marL="10823" marR="10823" marT="10823" marB="0" anchor="ctr"/>
                </a:tc>
                <a:extLst>
                  <a:ext uri="{0D108BD9-81ED-4DB2-BD59-A6C34878D82A}">
                    <a16:rowId xmlns:a16="http://schemas.microsoft.com/office/drawing/2014/main" val="1460004286"/>
                  </a:ext>
                </a:extLst>
              </a:tr>
            </a:tbl>
          </a:graphicData>
        </a:graphic>
      </p:graphicFrame>
    </p:spTree>
    <p:extLst>
      <p:ext uri="{BB962C8B-B14F-4D97-AF65-F5344CB8AC3E}">
        <p14:creationId xmlns:p14="http://schemas.microsoft.com/office/powerpoint/2010/main" val="1812550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19CED1-A6A2-324A-AFD7-E804DBDF96F2}"/>
              </a:ext>
            </a:extLst>
          </p:cNvPr>
          <p:cNvSpPr>
            <a:spLocks noGrp="1"/>
          </p:cNvSpPr>
          <p:nvPr>
            <p:ph type="title"/>
          </p:nvPr>
        </p:nvSpPr>
        <p:spPr/>
        <p:txBody>
          <a:bodyPr>
            <a:normAutofit fontScale="90000"/>
          </a:bodyPr>
          <a:lstStyle/>
          <a:p>
            <a:r>
              <a:rPr lang="en-US" dirty="0"/>
              <a:t>What factors are most important to measuring financial capacity?</a:t>
            </a:r>
          </a:p>
        </p:txBody>
      </p:sp>
      <p:sp>
        <p:nvSpPr>
          <p:cNvPr id="4" name="Rectangle 1">
            <a:extLst>
              <a:ext uri="{FF2B5EF4-FFF2-40B4-BE49-F238E27FC236}">
                <a16:creationId xmlns:a16="http://schemas.microsoft.com/office/drawing/2014/main" id="{9AE207BA-E3FB-794B-AF15-F5D9A76B905D}"/>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8D300503-E3EB-4F4F-894E-B2895EE0AF58}"/>
              </a:ext>
            </a:extLst>
          </p:cNvPr>
          <p:cNvGraphicFramePr>
            <a:graphicFrameLocks noGrp="1"/>
          </p:cNvGraphicFramePr>
          <p:nvPr>
            <p:extLst>
              <p:ext uri="{D42A27DB-BD31-4B8C-83A1-F6EECF244321}">
                <p14:modId xmlns:p14="http://schemas.microsoft.com/office/powerpoint/2010/main" val="1494085787"/>
              </p:ext>
            </p:extLst>
          </p:nvPr>
        </p:nvGraphicFramePr>
        <p:xfrm>
          <a:off x="323527" y="2156047"/>
          <a:ext cx="8210873" cy="4087812"/>
        </p:xfrm>
        <a:graphic>
          <a:graphicData uri="http://schemas.openxmlformats.org/drawingml/2006/table">
            <a:tbl>
              <a:tblPr>
                <a:tableStyleId>{5C22544A-7EE6-4342-B048-85BDC9FD1C3A}</a:tableStyleId>
              </a:tblPr>
              <a:tblGrid>
                <a:gridCol w="2546008">
                  <a:extLst>
                    <a:ext uri="{9D8B030D-6E8A-4147-A177-3AD203B41FA5}">
                      <a16:colId xmlns:a16="http://schemas.microsoft.com/office/drawing/2014/main" val="2491853061"/>
                    </a:ext>
                  </a:extLst>
                </a:gridCol>
                <a:gridCol w="972111">
                  <a:extLst>
                    <a:ext uri="{9D8B030D-6E8A-4147-A177-3AD203B41FA5}">
                      <a16:colId xmlns:a16="http://schemas.microsoft.com/office/drawing/2014/main" val="2046609370"/>
                    </a:ext>
                  </a:extLst>
                </a:gridCol>
                <a:gridCol w="914248">
                  <a:extLst>
                    <a:ext uri="{9D8B030D-6E8A-4147-A177-3AD203B41FA5}">
                      <a16:colId xmlns:a16="http://schemas.microsoft.com/office/drawing/2014/main" val="1919931639"/>
                    </a:ext>
                  </a:extLst>
                </a:gridCol>
                <a:gridCol w="1102305">
                  <a:extLst>
                    <a:ext uri="{9D8B030D-6E8A-4147-A177-3AD203B41FA5}">
                      <a16:colId xmlns:a16="http://schemas.microsoft.com/office/drawing/2014/main" val="3381474896"/>
                    </a:ext>
                  </a:extLst>
                </a:gridCol>
                <a:gridCol w="775375">
                  <a:extLst>
                    <a:ext uri="{9D8B030D-6E8A-4147-A177-3AD203B41FA5}">
                      <a16:colId xmlns:a16="http://schemas.microsoft.com/office/drawing/2014/main" val="4261634316"/>
                    </a:ext>
                  </a:extLst>
                </a:gridCol>
                <a:gridCol w="1041549">
                  <a:extLst>
                    <a:ext uri="{9D8B030D-6E8A-4147-A177-3AD203B41FA5}">
                      <a16:colId xmlns:a16="http://schemas.microsoft.com/office/drawing/2014/main" val="1629093453"/>
                    </a:ext>
                  </a:extLst>
                </a:gridCol>
                <a:gridCol w="859277">
                  <a:extLst>
                    <a:ext uri="{9D8B030D-6E8A-4147-A177-3AD203B41FA5}">
                      <a16:colId xmlns:a16="http://schemas.microsoft.com/office/drawing/2014/main" val="440073338"/>
                    </a:ext>
                  </a:extLst>
                </a:gridCol>
              </a:tblGrid>
              <a:tr h="814198">
                <a:tc>
                  <a:txBody>
                    <a:bodyPr/>
                    <a:lstStyle/>
                    <a:p>
                      <a:pPr algn="ctr" fontAlgn="b"/>
                      <a:r>
                        <a:rPr lang="en-US" sz="1000" b="1" u="none" strike="noStrike" dirty="0">
                          <a:effectLst/>
                        </a:rPr>
                        <a:t>Statement</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b="1" u="none" strike="noStrike" dirty="0">
                          <a:effectLst/>
                        </a:rPr>
                        <a:t>Not at all important</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b="1" u="none" strike="noStrike">
                          <a:effectLst/>
                        </a:rPr>
                        <a:t>Slightly important </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b="1" u="none" strike="noStrike">
                          <a:effectLst/>
                        </a:rPr>
                        <a:t>Moderately important</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b="1" u="none" strike="noStrike">
                          <a:effectLst/>
                        </a:rPr>
                        <a:t>Very important</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b="1" u="none" strike="noStrike" dirty="0">
                          <a:effectLst/>
                        </a:rPr>
                        <a:t>Extremely important </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ctr" fontAlgn="b"/>
                      <a:r>
                        <a:rPr lang="en-US" sz="1000" b="1" u="none" strike="noStrike" dirty="0">
                          <a:effectLst/>
                        </a:rPr>
                        <a:t>Very and Extremely Important</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4086079189"/>
                  </a:ext>
                </a:extLst>
              </a:tr>
              <a:tr h="253308">
                <a:tc>
                  <a:txBody>
                    <a:bodyPr/>
                    <a:lstStyle/>
                    <a:p>
                      <a:pPr algn="l" fontAlgn="b"/>
                      <a:r>
                        <a:rPr lang="en-US" sz="1000" b="1" u="none" strike="noStrike" dirty="0">
                          <a:effectLst/>
                        </a:rPr>
                        <a:t>Adopting a balanced budget</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0.00%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0.00%</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3.13%</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31.25%</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65.63%</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96.88%</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27109744"/>
                  </a:ext>
                </a:extLst>
              </a:tr>
              <a:tr h="351918">
                <a:tc>
                  <a:txBody>
                    <a:bodyPr/>
                    <a:lstStyle/>
                    <a:p>
                      <a:pPr algn="l" fontAlgn="b"/>
                      <a:r>
                        <a:rPr lang="en-US" sz="1000" b="1" u="none" strike="noStrike" dirty="0">
                          <a:effectLst/>
                        </a:rPr>
                        <a:t>General Fund Unassigned Fund Balance Levels</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3.13%</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6.25%</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3.13%</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43.75%</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43.75%</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87.50%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564788051"/>
                  </a:ext>
                </a:extLst>
              </a:tr>
              <a:tr h="351918">
                <a:tc>
                  <a:txBody>
                    <a:bodyPr/>
                    <a:lstStyle/>
                    <a:p>
                      <a:pPr algn="l" fontAlgn="b"/>
                      <a:r>
                        <a:rPr lang="en-US" sz="1000" b="1" u="none" strike="noStrike" dirty="0">
                          <a:effectLst/>
                        </a:rPr>
                        <a:t>Compliance with adopted financial policies</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0.00%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0.00%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12.50%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43.75%</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43.75%</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87.50%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481428360"/>
                  </a:ext>
                </a:extLst>
              </a:tr>
              <a:tr h="253308">
                <a:tc>
                  <a:txBody>
                    <a:bodyPr/>
                    <a:lstStyle/>
                    <a:p>
                      <a:pPr algn="l" fontAlgn="b"/>
                      <a:r>
                        <a:rPr lang="en-US" sz="1000" b="1" u="none" strike="noStrike" dirty="0">
                          <a:effectLst/>
                        </a:rPr>
                        <a:t>"Clean" unmodified audit opinion</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3.13%</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0.00%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9.38%</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34.38%</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53.13%</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87.50%</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1866627742"/>
                  </a:ext>
                </a:extLst>
              </a:tr>
              <a:tr h="253308">
                <a:tc>
                  <a:txBody>
                    <a:bodyPr/>
                    <a:lstStyle/>
                    <a:p>
                      <a:pPr algn="l" fontAlgn="b"/>
                      <a:r>
                        <a:rPr lang="en-US" sz="1000" b="1" u="none" strike="noStrike" dirty="0">
                          <a:effectLst/>
                        </a:rPr>
                        <a:t>Cash funding for capital projects</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0.00%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4.17%</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16.67%</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54.17%</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25.00%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79.17%</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588093566"/>
                  </a:ext>
                </a:extLst>
              </a:tr>
              <a:tr h="351918">
                <a:tc>
                  <a:txBody>
                    <a:bodyPr/>
                    <a:lstStyle/>
                    <a:p>
                      <a:pPr algn="l" fontAlgn="b"/>
                      <a:r>
                        <a:rPr lang="en-US" sz="1000" b="1" u="none" strike="noStrike" dirty="0">
                          <a:effectLst/>
                        </a:rPr>
                        <a:t>Adoption of a capital improvement plan</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3.13%</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9.38%</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18.75%</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25.00%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43.75%</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68.75%</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125542612"/>
                  </a:ext>
                </a:extLst>
              </a:tr>
              <a:tr h="253308">
                <a:tc>
                  <a:txBody>
                    <a:bodyPr/>
                    <a:lstStyle/>
                    <a:p>
                      <a:pPr algn="l" fontAlgn="b"/>
                      <a:r>
                        <a:rPr lang="en-US" sz="1000" b="1" u="none" strike="noStrike" dirty="0">
                          <a:effectLst/>
                        </a:rPr>
                        <a:t>Low debt levels</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0.00%</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9.68%</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25.81%</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38.71%</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a:effectLst/>
                        </a:rPr>
                        <a:t>25.81%</a:t>
                      </a:r>
                      <a:endParaRPr lang="en-US" sz="1000" b="1"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64.52%</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167512967"/>
                  </a:ext>
                </a:extLst>
              </a:tr>
              <a:tr h="444704">
                <a:tc>
                  <a:txBody>
                    <a:bodyPr/>
                    <a:lstStyle/>
                    <a:p>
                      <a:pPr algn="l" fontAlgn="b"/>
                      <a:r>
                        <a:rPr lang="en-US" sz="1000" b="1" u="none" strike="noStrike" dirty="0">
                          <a:effectLst/>
                        </a:rPr>
                        <a:t>Tax collection percentages-low uncollectible amounts</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6.90%</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6.90%</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24.14%</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37.93%</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24.14%</a:t>
                      </a:r>
                      <a:endParaRPr lang="en-US" sz="1000" b="1"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1" u="none" strike="noStrike" dirty="0">
                          <a:effectLst/>
                        </a:rPr>
                        <a:t>62.07%</a:t>
                      </a:r>
                      <a:endParaRPr lang="en-US" sz="1000" b="1"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555547855"/>
                  </a:ext>
                </a:extLst>
              </a:tr>
              <a:tr h="253308">
                <a:tc>
                  <a:txBody>
                    <a:bodyPr/>
                    <a:lstStyle/>
                    <a:p>
                      <a:pPr algn="l" fontAlgn="b"/>
                      <a:r>
                        <a:rPr lang="en-US" sz="1000" u="none" strike="noStrike" dirty="0">
                          <a:effectLst/>
                        </a:rPr>
                        <a:t>Budget Stabilization Fund levels</a:t>
                      </a:r>
                      <a:endParaRPr lang="en-US" sz="1000" b="0"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9.38%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18.75%</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21.88%</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dirty="0">
                          <a:effectLst/>
                        </a:rPr>
                        <a:t>37.50%</a:t>
                      </a:r>
                      <a:endParaRPr lang="en-US" sz="1000" b="0"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dirty="0">
                          <a:effectLst/>
                        </a:rPr>
                        <a:t>12.50%</a:t>
                      </a:r>
                      <a:endParaRPr lang="en-US" sz="1000" b="0" i="0" u="none" strike="noStrike" dirty="0">
                        <a:solidFill>
                          <a:srgbClr val="000000"/>
                        </a:solidFill>
                        <a:effectLst/>
                        <a:latin typeface="Calibri" panose="020F0502020204030204" pitchFamily="34" charset="0"/>
                      </a:endParaRPr>
                    </a:p>
                  </a:txBody>
                  <a:tcPr marL="6716" marR="6716" marT="6716" marB="0" anchor="b"/>
                </a:tc>
                <a:tc>
                  <a:txBody>
                    <a:bodyPr/>
                    <a:lstStyle/>
                    <a:p>
                      <a:pPr algn="r" fontAlgn="b"/>
                      <a:r>
                        <a:rPr lang="en-US" sz="1000" b="0" u="none" strike="noStrike" dirty="0">
                          <a:effectLst/>
                        </a:rPr>
                        <a:t>50.00%</a:t>
                      </a:r>
                      <a:endParaRPr lang="en-US" sz="1000" b="0"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939095503"/>
                  </a:ext>
                </a:extLst>
              </a:tr>
              <a:tr h="253308">
                <a:tc>
                  <a:txBody>
                    <a:bodyPr/>
                    <a:lstStyle/>
                    <a:p>
                      <a:pPr algn="l" fontAlgn="b"/>
                      <a:r>
                        <a:rPr lang="en-US" sz="1000" u="none" strike="noStrike">
                          <a:effectLst/>
                        </a:rPr>
                        <a:t>Fiscal Distress Monitoring Ratios</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13.33%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36.67%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30.00%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0" u="none" strike="noStrike" dirty="0">
                          <a:effectLst/>
                        </a:rPr>
                        <a:t>30.00%</a:t>
                      </a:r>
                      <a:endParaRPr lang="en-US" sz="1000" b="0"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71731891"/>
                  </a:ext>
                </a:extLst>
              </a:tr>
              <a:tr h="253308">
                <a:tc>
                  <a:txBody>
                    <a:bodyPr/>
                    <a:lstStyle/>
                    <a:p>
                      <a:pPr algn="l" fontAlgn="b"/>
                      <a:r>
                        <a:rPr lang="en-US" sz="1000" u="none" strike="noStrike">
                          <a:effectLst/>
                        </a:rPr>
                        <a:t>Credit Rating</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16.67%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13.33%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43.33%</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6.67%</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u="none" strike="noStrike">
                          <a:effectLst/>
                        </a:rPr>
                        <a:t>20.00%</a:t>
                      </a:r>
                      <a:endParaRPr lang="en-US" sz="1000" b="0" i="0" u="none" strike="noStrike">
                        <a:solidFill>
                          <a:srgbClr val="000000"/>
                        </a:solidFill>
                        <a:effectLst/>
                        <a:latin typeface="Calibri" panose="020F0502020204030204" pitchFamily="34" charset="0"/>
                      </a:endParaRPr>
                    </a:p>
                  </a:txBody>
                  <a:tcPr marL="6716" marR="6716" marT="6716" marB="0" anchor="b"/>
                </a:tc>
                <a:tc>
                  <a:txBody>
                    <a:bodyPr/>
                    <a:lstStyle/>
                    <a:p>
                      <a:pPr algn="r" fontAlgn="b"/>
                      <a:r>
                        <a:rPr lang="en-US" sz="1000" b="0" u="none" strike="noStrike" dirty="0">
                          <a:effectLst/>
                        </a:rPr>
                        <a:t>26.67%</a:t>
                      </a:r>
                      <a:endParaRPr lang="en-US" sz="1000" b="0" i="0" u="none" strike="noStrike" dirty="0">
                        <a:solidFill>
                          <a:srgbClr val="000000"/>
                        </a:solidFill>
                        <a:effectLst/>
                        <a:latin typeface="Calibri" panose="020F0502020204030204" pitchFamily="34" charset="0"/>
                      </a:endParaRPr>
                    </a:p>
                  </a:txBody>
                  <a:tcPr marL="6716" marR="6716" marT="6716" marB="0" anchor="b"/>
                </a:tc>
                <a:extLst>
                  <a:ext uri="{0D108BD9-81ED-4DB2-BD59-A6C34878D82A}">
                    <a16:rowId xmlns:a16="http://schemas.microsoft.com/office/drawing/2014/main" val="2752535647"/>
                  </a:ext>
                </a:extLst>
              </a:tr>
            </a:tbl>
          </a:graphicData>
        </a:graphic>
      </p:graphicFrame>
    </p:spTree>
    <p:extLst>
      <p:ext uri="{BB962C8B-B14F-4D97-AF65-F5344CB8AC3E}">
        <p14:creationId xmlns:p14="http://schemas.microsoft.com/office/powerpoint/2010/main" val="21297294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RELEASE_DATE" val="2013.01.24"/>
  <p:tag name="AS_TITLE" val="Aspose.Slides for Java"/>
  <p:tag name="AS_VERSION" val="6.9.1.0"/>
</p:tagLst>
</file>

<file path=ppt/theme/theme1.xml><?xml version="1.0" encoding="utf-8"?>
<a:theme xmlns:a="http://schemas.openxmlformats.org/drawingml/2006/main" name="Fac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{3A7C16C9-EA75-324C-9BED-ECFAF2B095B0}tf10001060</Template>
  <TotalTime>564</TotalTime>
  <Words>2614</Words>
  <Application>Microsoft Office PowerPoint</Application>
  <PresentationFormat>On-screen Show (4:3)</PresentationFormat>
  <Paragraphs>594</Paragraphs>
  <Slides>69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Arial</vt:lpstr>
      <vt:lpstr>Calibri</vt:lpstr>
      <vt:lpstr>Cambria</vt:lpstr>
      <vt:lpstr>Symbol</vt:lpstr>
      <vt:lpstr>Times New Roman</vt:lpstr>
      <vt:lpstr>Wingdings 3</vt:lpstr>
      <vt:lpstr>Facet</vt:lpstr>
      <vt:lpstr>Small Towns Conference</vt:lpstr>
      <vt:lpstr>Defining Local Government Financial Capacity</vt:lpstr>
      <vt:lpstr>Defining Local Government Financial Capacity</vt:lpstr>
      <vt:lpstr>Goals of the Study</vt:lpstr>
      <vt:lpstr>Study Participants and Process</vt:lpstr>
      <vt:lpstr>Research Questions</vt:lpstr>
      <vt:lpstr>Financial Capacity</vt:lpstr>
      <vt:lpstr>How do you measure financial capacity on an annual basis?</vt:lpstr>
      <vt:lpstr>What factors are most important to measuring financial capacity?</vt:lpstr>
      <vt:lpstr>PowerPoint Presentation</vt:lpstr>
      <vt:lpstr>PowerPoint Presentation</vt:lpstr>
      <vt:lpstr>PowerPoint Presentation</vt:lpstr>
      <vt:lpstr>Financial Policies</vt:lpstr>
      <vt:lpstr>PowerPoint Presentation</vt:lpstr>
      <vt:lpstr>PowerPoint Presentation</vt:lpstr>
      <vt:lpstr>PowerPoint Presentation</vt:lpstr>
      <vt:lpstr>PowerPoint Presentation</vt:lpstr>
      <vt:lpstr>How would your town handle the situation that you were not in compliance with a financial policy? </vt:lpstr>
      <vt:lpstr>How would your town handle the situation that you were not in compliance with a financial policy? </vt:lpstr>
      <vt:lpstr>Fiscal Distress Monitoring for Local Governments</vt:lpstr>
      <vt:lpstr>Auditor of Public Accounts</vt:lpstr>
      <vt:lpstr>PowerPoint Presentation</vt:lpstr>
      <vt:lpstr>PowerPoint Presentation</vt:lpstr>
      <vt:lpstr>PowerPoint Presentation</vt:lpstr>
      <vt:lpstr>PowerPoint Presentation</vt:lpstr>
      <vt:lpstr>Updating Elected Officials on Financial Status</vt:lpstr>
      <vt:lpstr>PowerPoint Presentation</vt:lpstr>
      <vt:lpstr>How do you communicate financial information to the governing body?</vt:lpstr>
      <vt:lpstr>PowerPoint Presentation</vt:lpstr>
      <vt:lpstr>PowerPoint Presentation</vt:lpstr>
      <vt:lpstr>PowerPoint Presentation</vt:lpstr>
      <vt:lpstr>PowerPoint Presentation</vt:lpstr>
      <vt:lpstr>PowerPoint Presentation</vt:lpstr>
      <vt:lpstr>Economic Vulnerability</vt:lpstr>
      <vt:lpstr>PowerPoint Presentation</vt:lpstr>
      <vt:lpstr>PowerPoint Presentation</vt:lpstr>
      <vt:lpstr>PowerPoint Presentation</vt:lpstr>
      <vt:lpstr>PowerPoint Presentation</vt:lpstr>
      <vt:lpstr>Scenario: A small town asks you for help in understanding their financial capacity.  What would you recommend they do to ascertain their financial capacity? </vt:lpstr>
      <vt:lpstr>Scenario: A small town asks you for help in understanding their financial capacity.  What would you recommend they do to ascertain their financial capacity? </vt:lpstr>
      <vt:lpstr>Scenario: A small town asks you for help in understanding their financial capacity.  What would you recommend they do to ascertain their financial capacity? </vt:lpstr>
      <vt:lpstr>Conclusion</vt:lpstr>
      <vt:lpstr>Next Steps</vt:lpstr>
      <vt:lpstr>Questions</vt:lpstr>
      <vt:lpstr>Supplemental Slides</vt:lpstr>
      <vt:lpstr>What factors are most important to measuring financial capacity?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Allison Mays</dc:creator>
  <cp:lastModifiedBy>Rlab</cp:lastModifiedBy>
  <cp:revision>18</cp:revision>
  <cp:lastPrinted>1969-12-31T16:00:00Z</cp:lastPrinted>
  <dcterms:created xsi:type="dcterms:W3CDTF">2024-05-30T04:09:49Z</dcterms:created>
  <dcterms:modified xsi:type="dcterms:W3CDTF">2024-06-11T13:40:57Z</dcterms:modified>
</cp:coreProperties>
</file>